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9" Type="http://schemas.openxmlformats.org/officeDocument/2006/relationships/viewProps" Target="viewProps.xml" /><Relationship Id="rId48" Type="http://schemas.openxmlformats.org/officeDocument/2006/relationships/presProps" Target="presProps.xml" /><Relationship Id="rId1" Type="http://schemas.openxmlformats.org/officeDocument/2006/relationships/slideMaster" Target="slideMasters/slideMaster1.xml" /><Relationship Id="rId51" Type="http://schemas.openxmlformats.org/officeDocument/2006/relationships/tableStyles" Target="tableStyles.xml" /><Relationship Id="rId5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hyperlink" Target="sangwonju.netlify.app" TargetMode="Externa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youtube.com/watch?v=XhlfVtGb19c" TargetMode="External" /><Relationship Id="rId3" Type="http://schemas.openxmlformats.org/officeDocument/2006/relationships/hyperlink" Target="https://bookdown.org/steve_midway/DAR/random-effects.html" TargetMode="External" /><Relationship Id="rId4" Type="http://schemas.openxmlformats.org/officeDocument/2006/relationships/image" Target="../media/image8.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youtube.com/watch?v=LVkhk4MXQAg&amp;t" TargetMode="External" /><Relationship Id="rId3" Type="http://schemas.openxmlformats.org/officeDocument/2006/relationships/hyperlink" Target="https://www.youtube.com/watch?v=jLcDVcgQpPI&amp;list=PLKtLBdGREmMmw86INhCWxJNfwBUcnxgZ6" TargetMode="External" /><Relationship Id="rId4" Type="http://schemas.openxmlformats.org/officeDocument/2006/relationships/hyperlink" Target="https://r4ds.had.co.nz/" TargetMode="External"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jp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0.png" /><Relationship Id="rId2" Type="http://schemas.openxmlformats.org/officeDocument/2006/relationships/image" Target="../media/image9.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rfriend.tistory.com/248"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2.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3.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psycnet.apa.org/record/2014-24220-000" TargetMode="External" /><Relationship Id="rId3" Type="http://schemas.openxmlformats.org/officeDocument/2006/relationships/hyperlink" Target="https://doi.org/10.1111/j.1751-9004.2007.00059.x" TargetMode="External" /><Relationship Id="rId4" Type="http://schemas.openxmlformats.org/officeDocument/2006/relationships/hyperlink" Target="https://doi.org/10.1177/109442819814001" TargetMode="External" /><Relationship Id="rId5" Type="http://schemas.openxmlformats.org/officeDocument/2006/relationships/hyperlink" Target="https://doi.org/10.1002/bimj.4710300308" TargetMode="Externa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5.png" /><Relationship Id="rId2" Type="http://schemas.openxmlformats.org/officeDocument/2006/relationships/image" Target="../media/image1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7.png" /><Relationship Id="rId2" Type="http://schemas.openxmlformats.org/officeDocument/2006/relationships/image" Target="../media/image16.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jpg" /></Relationships>
</file>

<file path=ppt/slides/_rels/slide3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1.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2.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ukchanoh.wordpress.com/2015/07/08/multilevel-centering/" TargetMode="External" /><Relationship Id="rId3" Type="http://schemas.openxmlformats.org/officeDocument/2006/relationships/hyperlink" Target="https://ukchanoh.wordpress.com/2015/07/08/multilevel-centering/" TargetMode="External" /><Relationship Id="rId4" Type="http://schemas.openxmlformats.org/officeDocument/2006/relationships/image" Target="../media/image23.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4.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5.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econometrics-with-r.org/5-5-the-gauss-markov-theorem.html" TargetMode="External" /><Relationship Id="rId3" Type="http://schemas.openxmlformats.org/officeDocument/2006/relationships/image" Target="../media/image2.png" /></Relationships>
</file>

<file path=ppt/slides/_rels/slide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6.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7.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8.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9.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0.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1.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증거기반연구 6차 세미나</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Week 3: HLM (위계적 선형 모형)</a:t>
            </a:r>
            <a:br/>
            <a:br/>
            <a:r>
              <a:rPr>
                <a:hlinkClick r:id="rId2"/>
              </a:rPr>
              <a:t>주상원</a:t>
            </a:r>
          </a:p>
        </p:txBody>
      </p:sp>
      <p:sp>
        <p:nvSpPr>
          <p:cNvPr id="4" name="Date Placeholder 3"/>
          <p:cNvSpPr>
            <a:spLocks noGrp="1"/>
          </p:cNvSpPr>
          <p:nvPr>
            <p:ph idx="10" sz="half" type="dt"/>
          </p:nvPr>
        </p:nvSpPr>
        <p:spPr/>
        <p:txBody>
          <a:bodyPr/>
          <a:lstStyle/>
          <a:p>
            <a:pPr lvl="0" indent="0" marL="0">
              <a:buNone/>
            </a:pPr>
            <a:r>
              <a:rPr/>
              <a:t>30 Jan 2023</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독립성 (Independence) 가정의 위배 (Cont’d)</a:t>
            </a:r>
          </a:p>
          <a:p>
            <a:pPr lvl="0"/>
            <a:r>
              <a:rPr/>
              <a:t>시각화</a:t>
            </a:r>
          </a:p>
          <a:p>
            <a:pPr lvl="0" indent="0" marL="0">
              <a:buNone/>
            </a:pPr>
          </a:p>
          <a:p>
            <a:pPr lvl="0" indent="0" marL="0">
              <a:spcBef>
                <a:spcPts val="3000"/>
              </a:spcBef>
              <a:buNone/>
            </a:pPr>
            <a:r>
              <a:rPr b="1"/>
              <a:t>독립성 (Independence) 가정의 위배 (Cont’d)</a:t>
            </a:r>
          </a:p>
          <a:p>
            <a:pPr lvl="0"/>
            <a:r>
              <a:rPr/>
              <a:t>시각화</a:t>
            </a:r>
          </a:p>
          <a:p>
            <a:pPr lvl="0" indent="0" marL="0">
              <a:buNone/>
            </a:pPr>
          </a:p>
          <a:p>
            <a:pPr lvl="0" indent="0" marL="0">
              <a:spcBef>
                <a:spcPts val="3000"/>
              </a:spcBef>
              <a:buNone/>
            </a:pPr>
            <a:r>
              <a:rPr b="1"/>
              <a:t>독립성 (Independence) 가정의 위배 (Cont’d)</a:t>
            </a:r>
          </a:p>
          <a:p>
            <a:pPr lvl="0"/>
            <a:r>
              <a:rPr/>
              <a:t>시각화</a:t>
            </a:r>
          </a:p>
          <a:p>
            <a:pPr lvl="0" indent="0" marL="0">
              <a:buNone/>
            </a:pPr>
          </a:p>
          <a:p>
            <a:pPr lvl="0" indent="0" marL="0">
              <a:spcBef>
                <a:spcPts val="3000"/>
              </a:spcBef>
              <a:buNone/>
            </a:pPr>
            <a:r>
              <a:rPr b="1"/>
              <a:t>독립성 (Independence) 가정의 위배 (Cont’d)</a:t>
            </a:r>
          </a:p>
          <a:p>
            <a:pPr lvl="0"/>
            <a:r>
              <a:rPr b="1"/>
              <a:t>Pooled OLS</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016000"/>
                <a:gridCol w="1016000"/>
                <a:gridCol w="1016000"/>
                <a:gridCol w="1016000"/>
                <a:gridCol w="1016000"/>
              </a:tblGrid>
              <a:tr h="0">
                <a:tc>
                  <a:txBody>
                    <a:bodyPr/>
                    <a:lstStyle/>
                    <a:p>
                      <a:pPr lvl="0" indent="0" marL="0" algn="ctr">
                        <a:buNone/>
                      </a:pPr>
                      <a:r>
                        <a:rPr/>
                        <a:t>term</a:t>
                      </a:r>
                    </a:p>
                  </a:txBody>
                  <a:tcPr/>
                </a:tc>
                <a:tc>
                  <a:txBody>
                    <a:bodyPr/>
                    <a:lstStyle/>
                    <a:p>
                      <a:pPr lvl="0" indent="0" marL="0" algn="ctr">
                        <a:buNone/>
                      </a:pPr>
                      <a:r>
                        <a:rPr/>
                        <a:t>estimate</a:t>
                      </a:r>
                    </a:p>
                  </a:txBody>
                  <a:tcPr/>
                </a:tc>
                <a:tc>
                  <a:txBody>
                    <a:bodyPr/>
                    <a:lstStyle/>
                    <a:p>
                      <a:pPr lvl="0" indent="0" marL="0" algn="ctr">
                        <a:buNone/>
                      </a:pPr>
                      <a:r>
                        <a:rPr/>
                        <a:t>std.error</a:t>
                      </a:r>
                    </a:p>
                  </a:txBody>
                  <a:tcPr/>
                </a:tc>
                <a:tc>
                  <a:txBody>
                    <a:bodyPr/>
                    <a:lstStyle/>
                    <a:p>
                      <a:pPr lvl="0" indent="0" marL="0" algn="ctr">
                        <a:buNone/>
                      </a:pPr>
                      <a:r>
                        <a:rPr/>
                        <a:t>statistic</a:t>
                      </a:r>
                    </a:p>
                  </a:txBody>
                  <a:tcPr/>
                </a:tc>
                <a:tc>
                  <a:txBody>
                    <a:bodyPr/>
                    <a:lstStyle/>
                    <a:p>
                      <a:pPr lvl="0" indent="0" marL="0" algn="ctr">
                        <a:buNone/>
                      </a:pPr>
                      <a:r>
                        <a:rPr/>
                        <a:t>p.value</a:t>
                      </a:r>
                    </a:p>
                  </a:txBody>
                  <a:tcPr/>
                </a:tc>
              </a:tr>
              <a:tr h="0">
                <a:tc>
                  <a:txBody>
                    <a:bodyPr/>
                    <a:lstStyle/>
                    <a:p>
                      <a:pPr lvl="0" indent="0" marL="0" algn="ctr">
                        <a:buNone/>
                      </a:pPr>
                      <a:r>
                        <a:rPr/>
                        <a:t>(Intercept)</a:t>
                      </a:r>
                    </a:p>
                  </a:txBody>
                </a:tc>
                <a:tc>
                  <a:txBody>
                    <a:bodyPr/>
                    <a:lstStyle/>
                    <a:p>
                      <a:pPr lvl="0" indent="0" marL="0" algn="ctr">
                        <a:buNone/>
                      </a:pPr>
                      <a:r>
                        <a:rPr/>
                        <a:t>125.613</a:t>
                      </a:r>
                    </a:p>
                  </a:txBody>
                </a:tc>
                <a:tc>
                  <a:txBody>
                    <a:bodyPr/>
                    <a:lstStyle/>
                    <a:p>
                      <a:pPr lvl="0" indent="0" marL="0" algn="ctr">
                        <a:buNone/>
                      </a:pPr>
                      <a:r>
                        <a:rPr/>
                        <a:t>1.252</a:t>
                      </a:r>
                    </a:p>
                  </a:txBody>
                </a:tc>
                <a:tc>
                  <a:txBody>
                    <a:bodyPr/>
                    <a:lstStyle/>
                    <a:p>
                      <a:pPr lvl="0" indent="0" marL="0" algn="ctr">
                        <a:buNone/>
                      </a:pPr>
                      <a:r>
                        <a:rPr/>
                        <a:t>100.337</a:t>
                      </a:r>
                    </a:p>
                  </a:txBody>
                </a:tc>
                <a:tc>
                  <a:txBody>
                    <a:bodyPr/>
                    <a:lstStyle/>
                    <a:p>
                      <a:pPr lvl="0" indent="0" marL="0" algn="ctr">
                        <a:buNone/>
                      </a:pPr>
                      <a:r>
                        <a:rPr/>
                        <a:t>0</a:t>
                      </a:r>
                    </a:p>
                  </a:txBody>
                </a:tc>
              </a:tr>
              <a:tr h="0">
                <a:tc>
                  <a:txBody>
                    <a:bodyPr/>
                    <a:lstStyle/>
                    <a:p>
                      <a:pPr lvl="0" indent="0" marL="0" algn="ctr">
                        <a:buNone/>
                      </a:pPr>
                      <a:r>
                        <a:rPr/>
                        <a:t>x</a:t>
                      </a:r>
                    </a:p>
                  </a:txBody>
                </a:tc>
                <a:tc>
                  <a:txBody>
                    <a:bodyPr/>
                    <a:lstStyle/>
                    <a:p>
                      <a:pPr lvl="0" indent="0" marL="0" algn="ctr">
                        <a:buNone/>
                      </a:pPr>
                      <a:r>
                        <a:rPr/>
                        <a:t>-1.460</a:t>
                      </a:r>
                    </a:p>
                  </a:txBody>
                </a:tc>
                <a:tc>
                  <a:txBody>
                    <a:bodyPr/>
                    <a:lstStyle/>
                    <a:p>
                      <a:pPr lvl="0" indent="0" marL="0" algn="ctr">
                        <a:buNone/>
                      </a:pPr>
                      <a:r>
                        <a:rPr/>
                        <a:t>0.030</a:t>
                      </a:r>
                    </a:p>
                  </a:txBody>
                </a:tc>
                <a:tc>
                  <a:txBody>
                    <a:bodyPr/>
                    <a:lstStyle/>
                    <a:p>
                      <a:pPr lvl="0" indent="0" marL="0" algn="ctr">
                        <a:buNone/>
                      </a:pPr>
                      <a:r>
                        <a:rPr/>
                        <a:t>-48.028</a:t>
                      </a:r>
                    </a:p>
                  </a:txBody>
                </a:tc>
                <a:tc>
                  <a:txBody>
                    <a:bodyPr/>
                    <a:lstStyle/>
                    <a:p>
                      <a:pPr lvl="0" indent="0" marL="0" algn="ctr">
                        <a:buNone/>
                      </a:pPr>
                      <a:r>
                        <a:rPr/>
                        <a:t>0</a:t>
                      </a:r>
                    </a:p>
                  </a:txBody>
                </a:tc>
              </a:tr>
            </a:tbl>
          </a:graphicData>
        </a:graphic>
      </p:graphicFrame>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br/>
          </a:p>
          <a:p>
            <a:pPr lvl="0"/>
            <a:r>
              <a:rPr b="1"/>
              <a:t>Grouped regression</a:t>
            </a:r>
            <a:r>
              <a:rPr/>
              <a:t> 30개 그룹의 estimates들의 평균</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270000"/>
                <a:gridCol w="1270000"/>
                <a:gridCol w="1270000"/>
                <a:gridCol w="1270000"/>
              </a:tblGrid>
              <a:tr h="0">
                <a:tc>
                  <a:txBody>
                    <a:bodyPr/>
                    <a:lstStyle/>
                    <a:p>
                      <a:pPr lvl="0" indent="0" marL="0" algn="ctr">
                        <a:buNone/>
                      </a:pPr>
                      <a:r>
                        <a:rPr/>
                        <a:t>term</a:t>
                      </a:r>
                    </a:p>
                  </a:txBody>
                  <a:tcPr/>
                </a:tc>
                <a:tc>
                  <a:txBody>
                    <a:bodyPr/>
                    <a:lstStyle/>
                    <a:p>
                      <a:pPr lvl="0" indent="0" marL="0" algn="ctr">
                        <a:buNone/>
                      </a:pPr>
                      <a:r>
                        <a:rPr/>
                        <a:t>estimate</a:t>
                      </a:r>
                    </a:p>
                  </a:txBody>
                  <a:tcPr/>
                </a:tc>
                <a:tc>
                  <a:txBody>
                    <a:bodyPr/>
                    <a:lstStyle/>
                    <a:p>
                      <a:pPr lvl="0" indent="0" marL="0" algn="ctr">
                        <a:buNone/>
                      </a:pPr>
                      <a:r>
                        <a:rPr/>
                        <a:t>std.error</a:t>
                      </a:r>
                    </a:p>
                  </a:txBody>
                  <a:tcPr/>
                </a:tc>
                <a:tc>
                  <a:txBody>
                    <a:bodyPr/>
                    <a:lstStyle/>
                    <a:p>
                      <a:pPr lvl="0" indent="0" marL="0" algn="ctr">
                        <a:buNone/>
                      </a:pPr>
                      <a:r>
                        <a:rPr/>
                        <a:t>statistic</a:t>
                      </a:r>
                    </a:p>
                  </a:txBody>
                  <a:tcPr/>
                </a:tc>
              </a:tr>
              <a:tr h="0">
                <a:tc>
                  <a:txBody>
                    <a:bodyPr/>
                    <a:lstStyle/>
                    <a:p>
                      <a:pPr lvl="0" indent="0" marL="0" algn="ctr">
                        <a:buNone/>
                      </a:pPr>
                      <a:r>
                        <a:rPr/>
                        <a:t>(Intercept)</a:t>
                      </a:r>
                    </a:p>
                  </a:txBody>
                </a:tc>
                <a:tc>
                  <a:txBody>
                    <a:bodyPr/>
                    <a:lstStyle/>
                    <a:p>
                      <a:pPr lvl="0" indent="0" marL="0" algn="ctr">
                        <a:buNone/>
                      </a:pPr>
                      <a:r>
                        <a:rPr/>
                        <a:t>46.263</a:t>
                      </a:r>
                    </a:p>
                  </a:txBody>
                </a:tc>
                <a:tc>
                  <a:txBody>
                    <a:bodyPr/>
                    <a:lstStyle/>
                    <a:p>
                      <a:pPr lvl="0" indent="0" marL="0" algn="ctr">
                        <a:buNone/>
                      </a:pPr>
                      <a:r>
                        <a:rPr/>
                        <a:t>1.941</a:t>
                      </a:r>
                    </a:p>
                  </a:txBody>
                </a:tc>
                <a:tc>
                  <a:txBody>
                    <a:bodyPr/>
                    <a:lstStyle/>
                    <a:p>
                      <a:pPr lvl="0" indent="0" marL="0" algn="ctr">
                        <a:buNone/>
                      </a:pPr>
                      <a:r>
                        <a:rPr/>
                        <a:t>25.361</a:t>
                      </a:r>
                    </a:p>
                  </a:txBody>
                </a:tc>
              </a:tr>
              <a:tr h="0">
                <a:tc>
                  <a:txBody>
                    <a:bodyPr/>
                    <a:lstStyle/>
                    <a:p>
                      <a:pPr lvl="0" indent="0" marL="0" algn="ctr">
                        <a:buNone/>
                      </a:pPr>
                      <a:r>
                        <a:rPr/>
                        <a:t>x</a:t>
                      </a:r>
                    </a:p>
                  </a:txBody>
                </a:tc>
                <a:tc>
                  <a:txBody>
                    <a:bodyPr/>
                    <a:lstStyle/>
                    <a:p>
                      <a:pPr lvl="0" indent="0" marL="0" algn="ctr">
                        <a:buNone/>
                      </a:pPr>
                      <a:r>
                        <a:rPr/>
                        <a:t>0.493</a:t>
                      </a:r>
                    </a:p>
                  </a:txBody>
                </a:tc>
                <a:tc>
                  <a:txBody>
                    <a:bodyPr/>
                    <a:lstStyle/>
                    <a:p>
                      <a:pPr lvl="0" indent="0" marL="0" algn="ctr">
                        <a:buNone/>
                      </a:pPr>
                      <a:r>
                        <a:rPr/>
                        <a:t>0.048</a:t>
                      </a:r>
                    </a:p>
                  </a:txBody>
                </a:tc>
                <a:tc>
                  <a:txBody>
                    <a:bodyPr/>
                    <a:lstStyle/>
                    <a:p>
                      <a:pPr lvl="0" indent="0" marL="0" algn="ctr">
                        <a:buNone/>
                      </a:pPr>
                      <a:r>
                        <a:rPr/>
                        <a:t>10.775</a:t>
                      </a:r>
                    </a:p>
                  </a:txBody>
                </a:tc>
              </a:tr>
            </a:tbl>
          </a:graphicData>
        </a:graphic>
      </p:graphicFrame>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spcBef>
                    <a:spcPts val="3000"/>
                  </a:spcBef>
                  <a:buNone/>
                </a:pPr>
                <a:r>
                  <a:rPr b="1"/>
                  <a:t>기존 접근의 한계</a:t>
                </a:r>
              </a:p>
              <a:p>
                <a:pPr lvl="0"/>
                <a:r>
                  <a:rPr/>
                  <a:t>How to investigate relationships between variables that reside at different hierarchical levels (Bryk &amp; Raudenbush, 2002)</a:t>
                </a:r>
                <a:br/>
              </a:p>
              <a:p>
                <a:pPr lvl="0"/>
                <a:r>
                  <a:rPr b="1"/>
                  <a:t>Disaggregate?</a:t>
                </a:r>
                <a:r>
                  <a:rPr/>
                  <a:t>: POLS </a:t>
                </a:r>
                <a14:m>
                  <m:oMath xmlns:m="http://schemas.openxmlformats.org/officeDocument/2006/math">
                    <m:r>
                      <m:rPr>
                        <m:sty m:val="p"/>
                      </m:rPr>
                      <m:t>→</m:t>
                    </m:r>
                  </m:oMath>
                </a14:m>
                <a:r>
                  <a:rPr/>
                  <a:t> independence of obs assumption violated, 개인주의적 오류(individualistic fallacy)</a:t>
                </a:r>
              </a:p>
              <a:p>
                <a:pPr lvl="0"/>
                <a:r>
                  <a:rPr b="1"/>
                  <a:t>Aggregate?</a:t>
                </a:r>
                <a:r>
                  <a:rPr/>
                  <a:t>: Between </a:t>
                </a:r>
                <a14:m>
                  <m:oMath xmlns:m="http://schemas.openxmlformats.org/officeDocument/2006/math">
                    <m:r>
                      <m:rPr>
                        <m:sty m:val="p"/>
                      </m:rPr>
                      <m:t>→</m:t>
                    </m:r>
                  </m:oMath>
                </a14:m>
                <a:r>
                  <a:rPr/>
                  <a:t> waste information from indvs, sample </a:t>
                </a:r>
                <a14:m>
                  <m:oMath xmlns:m="http://schemas.openxmlformats.org/officeDocument/2006/math">
                    <m:r>
                      <m:rPr>
                        <m:sty m:val="p"/>
                      </m:rPr>
                      <m:t>↓</m:t>
                    </m:r>
                  </m:oMath>
                </a14:m>
                <a:r>
                  <a:rPr/>
                  <a:t>, 생태학적 오류(Ecological Fallacy)</a:t>
                </a:r>
              </a:p>
              <a:p>
                <a:pPr lvl="0" indent="0" marL="0">
                  <a:buNone/>
                </a:pPr>
                <a:r>
                  <a:rPr/>
                  <a:t>. . .</a:t>
                </a:r>
              </a:p>
            </p:txBody>
          </p:sp>
        </mc:Choice>
      </mc:AlternateContent>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pols.png" id="0" name="Picture 1"/>
          <p:cNvPicPr>
            <a:picLocks noGrp="1" noChangeAspect="1"/>
          </p:cNvPicPr>
          <p:nvPr/>
        </p:nvPicPr>
        <p:blipFill>
          <a:blip r:embed="rId2"/>
          <a:stretch>
            <a:fillRect/>
          </a:stretch>
        </p:blipFill>
        <p:spPr bwMode="auto">
          <a:xfrm>
            <a:off x="457200" y="1879600"/>
            <a:ext cx="4038600" cy="2019300"/>
          </a:xfrm>
          <a:prstGeom prst="rect">
            <a:avLst/>
          </a:prstGeom>
          <a:noFill/>
          <a:ln w="9525">
            <a:noFill/>
            <a:headEnd/>
            <a:tailEnd/>
          </a:ln>
        </p:spPr>
      </p:pic>
      <p:pic>
        <p:nvPicPr>
          <p:cNvPr descr="between.png" id="0" name="Picture 1"/>
          <p:cNvPicPr>
            <a:picLocks noGrp="1" noChangeAspect="1"/>
          </p:cNvPicPr>
          <p:nvPr/>
        </p:nvPicPr>
        <p:blipFill>
          <a:blip r:embed="rId3"/>
          <a:stretch>
            <a:fillRect/>
          </a:stretch>
        </p:blipFill>
        <p:spPr bwMode="auto">
          <a:xfrm>
            <a:off x="4648200" y="1663700"/>
            <a:ext cx="4038600" cy="246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spcBef>
                    <a:spcPts val="3000"/>
                  </a:spcBef>
                  <a:buNone/>
                </a:pPr>
                <a:r>
                  <a:rPr b="1"/>
                  <a:t>Module I: Sum-up</a:t>
                </a:r>
              </a:p>
              <a:p>
                <a:pPr lvl="0"/>
                <a:r>
                  <a:rPr/>
                  <a:t>현대 사회에서 인간의 다양한 위계에 nested 되어있는 존재이다.</a:t>
                </a:r>
              </a:p>
              <a:p>
                <a:pPr lvl="0"/>
                <a:r>
                  <a:rPr/>
                  <a:t>이러한 조직 내에서의 군집성으로 인해 서로서로에게 영향을 주게 되고, 결과적으로 개체들 간의 독립성을 가정하는 가우스-마르코프 가정을 충족하는 것이 까다로움</a:t>
                </a:r>
              </a:p>
              <a:p>
                <a:pPr lvl="1"/>
                <a:r>
                  <a:rPr/>
                  <a:t>기존방법은 (1) 개인 간의 완벽한 독립성이 존재하기 어렵고, (2) 자료 자체가 nested되어 있다는 것을 고려하지 못함 </a:t>
                </a:r>
                <a14:m>
                  <m:oMath xmlns:m="http://schemas.openxmlformats.org/officeDocument/2006/math">
                    <m:r>
                      <m:rPr>
                        <m:sty m:val="p"/>
                      </m:rPr>
                      <m:t>→</m:t>
                    </m:r>
                  </m:oMath>
                </a14:m>
                <a:r>
                  <a:rPr/>
                  <a:t> Individual 대상 연구에서 (특히, 조직맥락) OLS는 더이상 만능 X, 개인주의적, 생태학적 오류를 범할 수 있게 됨</a:t>
                </a:r>
              </a:p>
              <a:p>
                <a:pPr lvl="0"/>
                <a:r>
                  <a:rPr b="1"/>
                  <a:t>Pooled-OLS</a:t>
                </a:r>
                <a:r>
                  <a:rPr/>
                  <a:t>는 집단간 군집성 무시, 가우스 마르코브 가정 위배, 심슨의 패러독스, 개인주의적 오류, </a:t>
                </a:r>
                <a:r>
                  <a:rPr b="1"/>
                  <a:t>Between 모형</a:t>
                </a:r>
                <a:r>
                  <a:rPr/>
                  <a:t>은 개개인들의 특성이 고려되지 않는 문제 , 생태학적 오류</a:t>
                </a:r>
              </a:p>
              <a:p>
                <a:pPr lvl="0"/>
                <a:r>
                  <a:rPr b="1"/>
                  <a:t>HLM의 필요성</a:t>
                </a:r>
                <a:r>
                  <a:rPr/>
                  <a:t>: within과 between을 동시에 다루고, level 1과 2를 동시에 고려</a:t>
                </a:r>
              </a:p>
            </p:txBody>
          </p:sp>
        </mc:Choice>
      </mc:AlternateContent>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Module II: HLM의 개념</a:t>
            </a:r>
          </a:p>
        </p:txBody>
      </p:sp>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위계적 선형 모형 (HLM)</a:t>
                </a:r>
              </a:p>
              <a:p>
                <a:pPr lvl="0" indent="0" marL="0">
                  <a:buNone/>
                </a:pPr>
                <a:r>
                  <a:rPr b="1"/>
                  <a:t>(Hierarchical Linear Modelling = Mixed Effect Model = Multilevel Model)</a:t>
                </a:r>
              </a:p>
              <a:p>
                <a:pPr lvl="0"/>
                <a:r>
                  <a:rPr/>
                  <a:t>designed to overcome the weakness of the disaggregated and aggregated approaches</a:t>
                </a:r>
                <a:br/>
              </a:p>
              <a:p>
                <a:pPr lvl="0" indent="-342900" marL="342900">
                  <a:buAutoNum type="arabicPeriod"/>
                </a:pPr>
                <a:r>
                  <a:rPr/>
                  <a:t>explicitly model both </a:t>
                </a:r>
                <a:r>
                  <a:rPr b="1"/>
                  <a:t>individual and group level residuals</a:t>
                </a:r>
                <a:r>
                  <a:rPr/>
                  <a:t>, therefore, recognizing the partial interdependence of individuals within the same group (compared to OLS)</a:t>
                </a:r>
              </a:p>
              <a:p>
                <a:pPr lvl="0" indent="-342900" marL="342900">
                  <a:buAutoNum type="arabicPeriod"/>
                </a:pPr>
                <a:r>
                  <a:rPr/>
                  <a:t>investigate both </a:t>
                </a:r>
                <a:r>
                  <a:rPr b="1"/>
                  <a:t>lower level unit and higher level unit</a:t>
                </a:r>
                <a:r>
                  <a:rPr/>
                  <a:t> variance in the outcome measure</a:t>
                </a:r>
              </a:p>
              <a:p>
                <a:pPr lvl="0" indent="0" marL="0">
                  <a:buNone/>
                </a:pPr>
                <a14:m>
                  <m:oMath xmlns:m="http://schemas.openxmlformats.org/officeDocument/2006/math">
                    <m:r>
                      <m:rPr>
                        <m:sty m:val="p"/>
                      </m:rPr>
                      <m:t>∴</m:t>
                    </m:r>
                  </m:oMath>
                </a14:m>
                <a:r>
                  <a:rPr/>
                  <a:t> Model both within and between group variance (i.e., able to preserve potentially meaningful within group variance) + Investigate the influence of higher level units on lower level outcomes</a:t>
                </a:r>
              </a:p>
              <a:p>
                <a:pPr lvl="0" indent="0" marL="0">
                  <a:spcBef>
                    <a:spcPts val="3000"/>
                  </a:spcBef>
                  <a:buNone/>
                </a:pPr>
                <a:r>
                  <a:rPr b="1"/>
                  <a:t>HLM의 장점</a:t>
                </a:r>
              </a:p>
              <a:p>
                <a:pPr lvl="0"/>
                <a:r>
                  <a:rPr b="1"/>
                  <a:t>Improves estimation of individual effects</a:t>
                </a:r>
                <a:r>
                  <a:rPr/>
                  <a:t>  </a:t>
                </a:r>
              </a:p>
              <a:p>
                <a:pPr lvl="0"/>
                <a:r>
                  <a:rPr b="1"/>
                  <a:t>Models cross-level effects</a:t>
                </a:r>
                <a:r>
                  <a:rPr/>
                  <a:t>: an interaction  </a:t>
                </a:r>
              </a:p>
              <a:p>
                <a:pPr lvl="0"/>
                <a:r>
                  <a:rPr b="1"/>
                  <a:t>Better partitioning of variance and covariance</a:t>
                </a:r>
                <a:r>
                  <a:rPr/>
                  <a:t>   you have variance and covariance of data set, and you can think about how much is due to Level 2 and how much is due to Level 1 etc.   E.g. How much is school, how much is student?</a:t>
                </a:r>
              </a:p>
              <a:p>
                <a:pPr lvl="0"/>
                <a:r>
                  <a:rPr b="1"/>
                  <a:t>No assumption of homogeneity of slopes</a:t>
                </a:r>
                <a:r>
                  <a:rPr/>
                  <a:t>   i.e., that each data entry can have a different slope</a:t>
                </a:r>
              </a:p>
              <a:p>
                <a:pPr lvl="0"/>
                <a:r>
                  <a:rPr b="1"/>
                  <a:t>No assumption of independence</a:t>
                </a:r>
                <a:r>
                  <a:rPr/>
                  <a:t>   because in this model they are correlated  </a:t>
                </a:r>
              </a:p>
              <a:p>
                <a:pPr lvl="0"/>
                <a:r>
                  <a:rPr b="1"/>
                  <a:t>Missing data OK</a:t>
                </a:r>
                <a:r>
                  <a:rPr/>
                  <a:t>   the structure of the data – you don’t need data for people at every time point (e.g., repeated measures), or every group has to have a score for every person (e.g., nested).</a:t>
                </a:r>
              </a:p>
              <a:p>
                <a:pPr lvl="0" indent="0" marL="0">
                  <a:spcBef>
                    <a:spcPts val="3000"/>
                  </a:spcBef>
                  <a:buNone/>
                </a:pPr>
                <a:r>
                  <a:rPr b="1"/>
                  <a:t>HLM의 이론</a:t>
                </a:r>
              </a:p>
              <a:p>
                <a:pPr lvl="0"/>
                <a:r>
                  <a:rPr b="1"/>
                  <a:t>OLS</a:t>
                </a:r>
                <a:r>
                  <a:rPr/>
                  <a:t>는 집단에 대한 고려없이 모든 개인들을 동일하게 고려  </a:t>
                </a:r>
              </a:p>
              <a:p>
                <a:pPr lvl="0" indent="0" marL="0">
                  <a:buNone/>
                </a:pPr>
                <a14:m>
                  <m:oMathPara xmlns:m="http://schemas.openxmlformats.org/officeDocument/2006/math">
                    <m:oMathParaPr>
                      <m:jc m:val="center"/>
                    </m:oMathParaPr>
                    <m:oMath>
                      <m:sSub>
                        <m:e>
                          <m:r>
                            <m:t>Y</m:t>
                          </m:r>
                        </m:e>
                        <m:sub>
                          <m:r>
                            <m:t>i</m:t>
                          </m:r>
                        </m:sub>
                      </m:sSub>
                      <m:r>
                        <m:rPr>
                          <m:sty m:val="p"/>
                        </m:rPr>
                        <m:t>=</m:t>
                      </m:r>
                      <m:sSub>
                        <m:e>
                          <m:r>
                            <m:t>β</m:t>
                          </m:r>
                        </m:e>
                        <m:sub>
                          <m:r>
                            <m:t>0</m:t>
                          </m:r>
                        </m:sub>
                      </m:sSub>
                      <m:r>
                        <m:rPr>
                          <m:sty m:val="p"/>
                        </m:rPr>
                        <m:t>+</m:t>
                      </m:r>
                      <m:sSub>
                        <m:e>
                          <m:r>
                            <m:t>β</m:t>
                          </m:r>
                        </m:e>
                        <m:sub>
                          <m:r>
                            <m:t>1</m:t>
                          </m:r>
                        </m:sub>
                      </m:sSub>
                      <m:sSub>
                        <m:e>
                          <m:r>
                            <m:t>X</m:t>
                          </m:r>
                        </m:e>
                        <m:sub>
                          <m:r>
                            <m:t>i</m:t>
                          </m:r>
                        </m:sub>
                      </m:sSub>
                      <m:r>
                        <m:rPr>
                          <m:sty m:val="p"/>
                        </m:rPr>
                        <m:t>+</m:t>
                      </m:r>
                      <m:sSub>
                        <m:e>
                          <m:r>
                            <m:t>ϵ</m:t>
                          </m:r>
                        </m:e>
                        <m:sub>
                          <m:r>
                            <m:t>i</m:t>
                          </m:r>
                        </m:sub>
                      </m:sSub>
                      <m:r>
                        <m:t> </m:t>
                      </m:r>
                      <m:sSub>
                        <m:e>
                          <m:r>
                            <m:t>ϵ</m:t>
                          </m:r>
                        </m:e>
                        <m:sub>
                          <m:r>
                            <m:t>i</m:t>
                          </m:r>
                        </m:sub>
                      </m:sSub>
                      <m:r>
                        <m:rPr>
                          <m:sty m:val="p"/>
                        </m:rPr>
                        <m:t>∼</m:t>
                      </m:r>
                      <m:r>
                        <m:t>N</m:t>
                      </m:r>
                      <m:d>
                        <m:dPr>
                          <m:begChr m:val="("/>
                          <m:endChr m:val=")"/>
                          <m:sepChr m:val=""/>
                          <m:grow/>
                        </m:dPr>
                        <m:e>
                          <m:r>
                            <m:t>0</m:t>
                          </m:r>
                          <m:r>
                            <m:rPr>
                              <m:sty m:val="p"/>
                            </m:rPr>
                            <m:t>,</m:t>
                          </m:r>
                          <m:sSup>
                            <m:e>
                              <m:r>
                                <m:t>σ</m:t>
                              </m:r>
                            </m:e>
                            <m:sup>
                              <m:r>
                                <m:t>2</m:t>
                              </m:r>
                            </m:sup>
                          </m:sSup>
                        </m:e>
                      </m:d>
                    </m:oMath>
                  </m:oMathPara>
                </a14:m>
              </a:p>
              <a:p>
                <a:pPr lvl="0"/>
                <a:r>
                  <a:rPr b="1"/>
                  <a:t>HLM</a:t>
                </a:r>
                <a:r>
                  <a:rPr/>
                  <a:t>은 집단 내(개인: </a:t>
                </a:r>
                <a14:m>
                  <m:oMath xmlns:m="http://schemas.openxmlformats.org/officeDocument/2006/math">
                    <m:r>
                      <m:t>i</m:t>
                    </m:r>
                  </m:oMath>
                </a14:m>
                <a:r>
                  <a:rPr/>
                  <a:t>)과 집단 간(집단: </a:t>
                </a:r>
                <a14:m>
                  <m:oMath xmlns:m="http://schemas.openxmlformats.org/officeDocument/2006/math">
                    <m:r>
                      <m:t>j</m:t>
                    </m:r>
                  </m:oMath>
                </a14:m>
                <a:r>
                  <a:rPr/>
                  <a:t>) 모형을 별개로 model specification 한다</a:t>
                </a:r>
              </a:p>
              <a:p>
                <a:pPr lvl="1"/>
                <a:r>
                  <a:rPr b="1"/>
                  <a:t>Level 1:</a:t>
                </a:r>
              </a:p>
              <a:p>
                <a:pPr lvl="1"/>
                <a14:m>
                  <m:oMathPara xmlns:m="http://schemas.openxmlformats.org/officeDocument/2006/math">
                    <m:oMathParaPr>
                      <m:jc m:val="center"/>
                    </m:oMathParaPr>
                    <m:oMath>
                      <m:sSub>
                        <m:e>
                          <m:r>
                            <m:t>Y</m:t>
                          </m:r>
                        </m:e>
                        <m:sub>
                          <m:r>
                            <m:t>0</m:t>
                          </m:r>
                          <m:r>
                            <m:t>j</m:t>
                          </m:r>
                        </m:sub>
                      </m:sSub>
                      <m:r>
                        <m:rPr>
                          <m:sty m:val="p"/>
                        </m:rPr>
                        <m:t>=</m:t>
                      </m:r>
                      <m:sSub>
                        <m:e>
                          <m:r>
                            <m:t>β</m:t>
                          </m:r>
                        </m:e>
                        <m:sub>
                          <m:r>
                            <m:t>0</m:t>
                          </m:r>
                          <m:r>
                            <m:t>j</m:t>
                          </m:r>
                        </m:sub>
                      </m:sSub>
                      <m:r>
                        <m:rPr>
                          <m:sty m:val="p"/>
                        </m:rPr>
                        <m:t>+</m:t>
                      </m:r>
                      <m:sSub>
                        <m:e>
                          <m:r>
                            <m:t>β</m:t>
                          </m:r>
                        </m:e>
                        <m:sub>
                          <m:r>
                            <m:t>1</m:t>
                          </m:r>
                          <m:r>
                            <m:t>j</m:t>
                          </m:r>
                        </m:sub>
                      </m:sSub>
                      <m:sSub>
                        <m:e>
                          <m:r>
                            <m:t>X</m:t>
                          </m:r>
                        </m:e>
                        <m:sub>
                          <m:r>
                            <m:t>i</m:t>
                          </m:r>
                          <m:r>
                            <m:t>j</m:t>
                          </m:r>
                        </m:sub>
                      </m:sSub>
                      <m:r>
                        <m:rPr>
                          <m:sty m:val="p"/>
                        </m:rPr>
                        <m:t>+</m:t>
                      </m:r>
                      <m:sSub>
                        <m:e>
                          <m:r>
                            <m:t>ϵ</m:t>
                          </m:r>
                        </m:e>
                        <m:sub>
                          <m:r>
                            <m:t>i</m:t>
                          </m:r>
                          <m:r>
                            <m:t>j</m:t>
                          </m:r>
                        </m:sub>
                      </m:sSub>
                      <m:r>
                        <m:t> </m:t>
                      </m:r>
                      <m:sSub>
                        <m:e>
                          <m:r>
                            <m:t>ϵ</m:t>
                          </m:r>
                        </m:e>
                        <m:sub>
                          <m:r>
                            <m:t>i</m:t>
                          </m:r>
                        </m:sub>
                      </m:sSub>
                      <m:r>
                        <m:rPr>
                          <m:sty m:val="p"/>
                        </m:rPr>
                        <m:t>∼</m:t>
                      </m:r>
                      <m:r>
                        <m:t>N</m:t>
                      </m:r>
                      <m:d>
                        <m:dPr>
                          <m:begChr m:val="("/>
                          <m:endChr m:val=")"/>
                          <m:sepChr m:val=""/>
                          <m:grow/>
                        </m:dPr>
                        <m:e>
                          <m:r>
                            <m:t>0</m:t>
                          </m:r>
                          <m:r>
                            <m:rPr>
                              <m:sty m:val="p"/>
                            </m:rPr>
                            <m:t>,</m:t>
                          </m:r>
                          <m:sSup>
                            <m:e>
                              <m:r>
                                <m:t>σ</m:t>
                              </m:r>
                            </m:e>
                            <m:sup>
                              <m:r>
                                <m:t>2</m:t>
                              </m:r>
                            </m:sup>
                          </m:sSup>
                        </m:e>
                      </m:d>
                    </m:oMath>
                  </m:oMathPara>
                </a14:m>
              </a:p>
              <a:p>
                <a:pPr lvl="1"/>
                <a:r>
                  <a:rPr b="1"/>
                  <a:t>Level 2:</a:t>
                </a:r>
              </a:p>
              <a:p>
                <a:pPr lvl="1"/>
                <a14:m>
                  <m:oMathPara xmlns:m="http://schemas.openxmlformats.org/officeDocument/2006/math">
                    <m:oMathParaPr>
                      <m:jc m:val="center"/>
                    </m:oMathParaPr>
                    <m:oMath>
                      <m:d>
                        <m:dPr>
                          <m:begChr m:val="("/>
                          <m:endChr m:val=")"/>
                          <m:sepChr m:val=""/>
                          <m:grow/>
                        </m:dPr>
                        <m:e>
                          <m:r>
                            <m:t>I</m:t>
                          </m:r>
                          <m:r>
                            <m:t>n</m:t>
                          </m:r>
                          <m:r>
                            <m:t>t</m:t>
                          </m:r>
                          <m:r>
                            <m:t>e</m:t>
                          </m:r>
                          <m:r>
                            <m:t>r</m:t>
                          </m:r>
                          <m:r>
                            <m:t>c</m:t>
                          </m:r>
                          <m:r>
                            <m:t>e</m:t>
                          </m:r>
                          <m:r>
                            <m:t>p</m:t>
                          </m:r>
                          <m:r>
                            <m:t>t</m:t>
                          </m:r>
                        </m:e>
                      </m:d>
                      <m:r>
                        <m:t> </m:t>
                      </m:r>
                      <m:sSub>
                        <m:e>
                          <m:r>
                            <m:t>β</m:t>
                          </m:r>
                        </m:e>
                        <m:sub>
                          <m:r>
                            <m:t>0</m:t>
                          </m:r>
                          <m:r>
                            <m:t>j</m:t>
                          </m:r>
                        </m:sub>
                      </m:sSub>
                      <m:r>
                        <m:rPr>
                          <m:sty m:val="p"/>
                        </m:rPr>
                        <m:t>=</m:t>
                      </m:r>
                      <m:sSub>
                        <m:e>
                          <m:r>
                            <m:t>γ</m:t>
                          </m:r>
                        </m:e>
                        <m:sub>
                          <m:r>
                            <m:t>00</m:t>
                          </m:r>
                        </m:sub>
                      </m:sSub>
                      <m:r>
                        <m:rPr>
                          <m:sty m:val="p"/>
                        </m:rPr>
                        <m:t>+</m:t>
                      </m:r>
                      <m:sSub>
                        <m:e>
                          <m:r>
                            <m:t>u</m:t>
                          </m:r>
                        </m:e>
                        <m:sub>
                          <m:r>
                            <m:t>0</m:t>
                          </m:r>
                          <m:r>
                            <m:t>j</m:t>
                          </m:r>
                        </m:sub>
                      </m:sSub>
                      <m:r>
                        <m:rPr>
                          <m:sty m:val="p"/>
                        </m:rPr>
                        <m:t>,</m:t>
                      </m:r>
                      <m:r>
                        <m:t> </m:t>
                      </m:r>
                      <m:d>
                        <m:dPr>
                          <m:begChr m:val="("/>
                          <m:endChr m:val=")"/>
                          <m:sepChr m:val=""/>
                          <m:grow/>
                        </m:dPr>
                        <m:e>
                          <m:r>
                            <m:t>S</m:t>
                          </m:r>
                          <m:r>
                            <m:t>l</m:t>
                          </m:r>
                          <m:r>
                            <m:t>o</m:t>
                          </m:r>
                          <m:r>
                            <m:t>p</m:t>
                          </m:r>
                          <m:r>
                            <m:t>e</m:t>
                          </m:r>
                        </m:e>
                      </m:d>
                      <m:r>
                        <m:t> </m:t>
                      </m:r>
                      <m:sSub>
                        <m:e>
                          <m:r>
                            <m:t>β</m:t>
                          </m:r>
                        </m:e>
                        <m:sub>
                          <m:r>
                            <m:t>1</m:t>
                          </m:r>
                          <m:r>
                            <m:t>j</m:t>
                          </m:r>
                        </m:sub>
                      </m:sSub>
                      <m:r>
                        <m:rPr>
                          <m:sty m:val="p"/>
                        </m:rPr>
                        <m:t>=</m:t>
                      </m:r>
                      <m:sSub>
                        <m:e>
                          <m:r>
                            <m:t>γ</m:t>
                          </m:r>
                        </m:e>
                        <m:sub>
                          <m:r>
                            <m:t>10</m:t>
                          </m:r>
                        </m:sub>
                      </m:sSub>
                      <m:r>
                        <m:rPr>
                          <m:sty m:val="p"/>
                        </m:rPr>
                        <m:t>+</m:t>
                      </m:r>
                      <m:sSub>
                        <m:e>
                          <m:r>
                            <m:t>u</m:t>
                          </m:r>
                        </m:e>
                        <m:sub>
                          <m:r>
                            <m:t>1</m:t>
                          </m:r>
                          <m:r>
                            <m:t>j</m:t>
                          </m:r>
                        </m:sub>
                      </m:sSub>
                    </m:oMath>
                  </m:oMathPara>
                </a14:m>
              </a:p>
              <a:p>
                <a:pPr lvl="1" indent="0" marL="342900">
                  <a:buNone/>
                </a:pPr>
                <a14:m>
                  <m:oMathPara xmlns:m="http://schemas.openxmlformats.org/officeDocument/2006/math">
                    <m:oMathParaPr>
                      <m:jc m:val="center"/>
                    </m:oMathParaPr>
                    <m:oMath>
                      <m:d>
                        <m:dPr>
                          <m:begChr m:val="["/>
                          <m:endChr m:val="]"/>
                          <m:sepChr m:val=""/>
                          <m:grow/>
                        </m:dPr>
                        <m:e>
                          <m:m>
                            <m:mPr>
                              <m:baseJc m:val="center"/>
                              <m:plcHide m:val="1"/>
                              <m:mcs>
                                <m:mc>
                                  <m:mcPr>
                                    <m:mcJc m:val="center"/>
                                    <m:count m:val="1"/>
                                  </m:mcPr>
                                </m:mc>
                              </m:mcs>
                            </m:mPr>
                            <m:mr>
                              <m:e>
                                <m:sSub>
                                  <m:e>
                                    <m:r>
                                      <m:t>u</m:t>
                                    </m:r>
                                  </m:e>
                                  <m:sub>
                                    <m:r>
                                      <m:t>0</m:t>
                                    </m:r>
                                    <m:r>
                                      <m:t>j</m:t>
                                    </m:r>
                                  </m:sub>
                                </m:sSub>
                              </m:e>
                            </m:mr>
                            <m:mr>
                              <m:e>
                                <m:sSub>
                                  <m:e>
                                    <m:r>
                                      <m:t>u</m:t>
                                    </m:r>
                                  </m:e>
                                  <m:sub>
                                    <m:r>
                                      <m:t>1</m:t>
                                    </m:r>
                                    <m:r>
                                      <m:t>j</m:t>
                                    </m:r>
                                  </m:sub>
                                </m:sSub>
                              </m:e>
                            </m:mr>
                          </m:m>
                        </m:e>
                      </m:d>
                      <m:r>
                        <m:rPr>
                          <m:sty m:val="p"/>
                        </m:rPr>
                        <m:t>∼</m:t>
                      </m:r>
                      <m:r>
                        <m:t>N</m:t>
                      </m:r>
                      <m:r>
                        <m:rPr>
                          <m:sty m:val="p"/>
                        </m:rPr>
                        <m:t>,</m:t>
                      </m:r>
                      <m:d>
                        <m:dPr>
                          <m:begChr m:val="("/>
                          <m:endChr m:val=")"/>
                          <m:sepChr m:val=""/>
                          <m:grow/>
                        </m:dPr>
                        <m:e>
                          <m:d>
                            <m:dPr>
                              <m:begChr m:val="["/>
                              <m:endChr m:val="]"/>
                              <m:sepChr m:val=""/>
                              <m:grow/>
                            </m:dPr>
                            <m:e>
                              <m:m>
                                <m:mPr>
                                  <m:baseJc m:val="center"/>
                                  <m:plcHide m:val="1"/>
                                  <m:mcs>
                                    <m:mc>
                                      <m:mcPr>
                                        <m:mcJc m:val="center"/>
                                        <m:count m:val="1"/>
                                      </m:mcPr>
                                    </m:mc>
                                  </m:mcs>
                                </m:mPr>
                                <m:mr>
                                  <m:e>
                                    <m:r>
                                      <m:t>0</m:t>
                                    </m:r>
                                  </m:e>
                                </m:mr>
                                <m:mr>
                                  <m:e>
                                    <m:r>
                                      <m:t>0</m:t>
                                    </m:r>
                                  </m:e>
                                </m:mr>
                              </m:m>
                            </m:e>
                          </m:d>
                          <m:r>
                            <m:rPr>
                              <m:sty m:val="p"/>
                            </m:rPr>
                            <m:t>,</m:t>
                          </m:r>
                          <m:d>
                            <m:dPr>
                              <m:begChr m:val="["/>
                              <m:endChr m:val="]"/>
                              <m:sepChr m:val=""/>
                              <m:grow/>
                            </m:dPr>
                            <m:e>
                              <m:m>
                                <m:mPr>
                                  <m:baseJc m:val="center"/>
                                  <m:plcHide m:val="1"/>
                                  <m:mcs>
                                    <m:mc>
                                      <m:mcPr>
                                        <m:mcJc m:val="center"/>
                                        <m:count m:val="1"/>
                                      </m:mcPr>
                                    </m:mc>
                                    <m:mc>
                                      <m:mcPr>
                                        <m:mcJc m:val="center"/>
                                        <m:count m:val="1"/>
                                      </m:mcPr>
                                    </m:mc>
                                  </m:mcs>
                                </m:mPr>
                                <m:mr>
                                  <m:e>
                                    <m:sSub>
                                      <m:e>
                                        <m:r>
                                          <m:t>τ</m:t>
                                        </m:r>
                                      </m:e>
                                      <m:sub>
                                        <m:r>
                                          <m:t>00</m:t>
                                        </m:r>
                                      </m:sub>
                                    </m:sSub>
                                  </m:e>
                                  <m:e>
                                    <m:sSub>
                                      <m:e>
                                        <m:r>
                                          <m:t>τ</m:t>
                                        </m:r>
                                      </m:e>
                                      <m:sub>
                                        <m:r>
                                          <m:t>01</m:t>
                                        </m:r>
                                      </m:sub>
                                    </m:sSub>
                                  </m:e>
                                </m:mr>
                                <m:mr>
                                  <m:e>
                                    <m:sSub>
                                      <m:e>
                                        <m:r>
                                          <m:t>τ</m:t>
                                        </m:r>
                                      </m:e>
                                      <m:sub>
                                        <m:r>
                                          <m:t>10</m:t>
                                        </m:r>
                                      </m:sub>
                                    </m:sSub>
                                  </m:e>
                                  <m:e>
                                    <m:sSub>
                                      <m:e>
                                        <m:r>
                                          <m:t>τ</m:t>
                                        </m:r>
                                      </m:e>
                                      <m:sub>
                                        <m:r>
                                          <m:t>11</m:t>
                                        </m:r>
                                      </m:sub>
                                    </m:sSub>
                                  </m:e>
                                </m:mr>
                              </m:m>
                            </m:e>
                          </m:d>
                        </m:e>
                      </m:d>
                    </m:oMath>
                  </m:oMathPara>
                </a14:m>
              </a:p>
              <a:p>
                <a:pPr lvl="0"/>
                <a:r>
                  <a:rPr b="1"/>
                  <a:t>Fixed effects:</a:t>
                </a:r>
                <a:br/>
                <a14:m>
                  <m:oMath xmlns:m="http://schemas.openxmlformats.org/officeDocument/2006/math">
                    <m:sSub>
                      <m:e>
                        <m:r>
                          <m:t>γ</m:t>
                        </m:r>
                      </m:e>
                      <m:sub>
                        <m:r>
                          <m:t>00</m:t>
                        </m:r>
                      </m:sub>
                    </m:sSub>
                  </m:oMath>
                </a14:m>
                <a:r>
                  <a:rPr/>
                  <a:t> = average outcome for sample of groups, </a:t>
                </a:r>
                <a14:m>
                  <m:oMath xmlns:m="http://schemas.openxmlformats.org/officeDocument/2006/math">
                    <m:sSub>
                      <m:e>
                        <m:r>
                          <m:t>γ</m:t>
                        </m:r>
                      </m:e>
                      <m:sub>
                        <m:r>
                          <m:t>10</m:t>
                        </m:r>
                      </m:sub>
                    </m:sSub>
                  </m:oMath>
                </a14:m>
                <a:r>
                  <a:rPr/>
                  <a:t> = average individual effect (slope) on outcome</a:t>
                </a:r>
              </a:p>
              <a:p>
                <a:pPr lvl="0"/>
                <a:r>
                  <a:rPr b="1"/>
                  <a:t>Random effects:</a:t>
                </a:r>
                <a:br/>
                <a14:m>
                  <m:oMath xmlns:m="http://schemas.openxmlformats.org/officeDocument/2006/math">
                    <m:sSub>
                      <m:e>
                        <m:r>
                          <m:t>u</m:t>
                        </m:r>
                      </m:e>
                      <m:sub>
                        <m:r>
                          <m:t>0</m:t>
                        </m:r>
                        <m:r>
                          <m:t>j</m:t>
                        </m:r>
                      </m:sub>
                    </m:sSub>
                  </m:oMath>
                </a14:m>
                <a:r>
                  <a:rPr/>
                  <a:t> = unique effect of group j on average outcome, </a:t>
                </a:r>
                <a14:m>
                  <m:oMath xmlns:m="http://schemas.openxmlformats.org/officeDocument/2006/math">
                    <m:sSub>
                      <m:e>
                        <m:r>
                          <m:t>u</m:t>
                        </m:r>
                      </m:e>
                      <m:sub>
                        <m:r>
                          <m:t>1</m:t>
                        </m:r>
                        <m:r>
                          <m:t>j</m:t>
                        </m:r>
                      </m:sub>
                    </m:sSub>
                  </m:oMath>
                </a14:m>
                <a:r>
                  <a:rPr/>
                  <a:t> = unique effect of group j on average slope</a:t>
                </a:r>
              </a:p>
              <a:p>
                <a:pPr lvl="0" indent="0" marL="0">
                  <a:spcBef>
                    <a:spcPts val="3000"/>
                  </a:spcBef>
                  <a:buNone/>
                </a:pPr>
                <a:r>
                  <a:rPr b="1"/>
                  <a:t>HLM을 통해 해결가능한 연구문제 examples (강상진, 2016)</a:t>
                </a:r>
              </a:p>
              <a:p>
                <a:pPr lvl="0" indent="-342900" marL="342900">
                  <a:buAutoNum type="arabicPeriod"/>
                </a:pPr>
                <a:r>
                  <a:rPr/>
                  <a:t>우리나라 중학생 수학성취도의 학교 간 교육격차는 어느정도인가?  </a:t>
                </a:r>
              </a:p>
              <a:p>
                <a:pPr lvl="0" indent="-342900" marL="342900">
                  <a:buAutoNum type="arabicPeriod"/>
                </a:pPr>
                <a:r>
                  <a:rPr/>
                  <a:t>중학교 학생들의 수학성취도는 동일 학교 내에서 어느정도 차이가 있는가?  </a:t>
                </a:r>
              </a:p>
              <a:p>
                <a:pPr lvl="0" indent="-342900" marL="342900">
                  <a:buAutoNum type="arabicPeriod"/>
                </a:pPr>
                <a:r>
                  <a:rPr/>
                  <a:t>학생들 사이의 수학성취도 차이에서 몇 </a:t>
                </a:r>
                <a14:m>
                  <m:oMath xmlns:m="http://schemas.openxmlformats.org/officeDocument/2006/math">
                    <m:r>
                      <m:rPr>
                        <m:sty m:val="p"/>
                      </m:rPr>
                      <m:t>%</m:t>
                    </m:r>
                  </m:oMath>
                </a14:m>
                <a:r>
                  <a:rPr/>
                  <a:t>가 소속학교의 영향인가?  </a:t>
                </a:r>
              </a:p>
              <a:p>
                <a:pPr lvl="0" indent="-342900" marL="342900">
                  <a:buAutoNum type="arabicPeriod"/>
                </a:pPr>
                <a:r>
                  <a:rPr/>
                  <a:t>학생들의 수학성취도는 개인차 요인의 영향을 더 많이 받는가 아니면 학교차 요인의 영향을 더 많이 받는가?  </a:t>
                </a:r>
              </a:p>
              <a:p>
                <a:pPr lvl="0" indent="-342900" marL="342900">
                  <a:buAutoNum type="arabicPeriod"/>
                </a:pPr>
                <a:r>
                  <a:rPr/>
                  <a:t>저소득층 학생비율이 높은 학교의 학생들은 수학성취도에서 어느정도의 불이익을 받는가?  </a:t>
                </a:r>
              </a:p>
              <a:p>
                <a:pPr lvl="0" indent="-342900" marL="342900">
                  <a:buAutoNum type="arabicPeriod"/>
                </a:pPr>
                <a:r>
                  <a:rPr/>
                  <a:t>학생 가정의 SES는 수학성취도와 어느정도 관련이 있는가?  </a:t>
                </a:r>
              </a:p>
              <a:p>
                <a:pPr lvl="0" indent="-342900" marL="342900">
                  <a:buAutoNum type="arabicPeriod"/>
                </a:pPr>
                <a:r>
                  <a:rPr/>
                  <a:t>학생가정의 SES를 통제한 이후엥도, 학교별 고정평균 수학성취도는 여전히 학교간에 차이가 있는가?  </a:t>
                </a:r>
              </a:p>
              <a:p>
                <a:pPr lvl="0" indent="-342900" marL="342900">
                  <a:buAutoNum type="arabicPeriod"/>
                </a:pPr>
                <a:r>
                  <a:rPr/>
                  <a:t>가정의 SES가 수학성취도에 미치는 효과는 모든 학교에서 유사한가? 만일 학교에 따라 다르다면 그 크기는 어느 정도인가?  </a:t>
                </a:r>
              </a:p>
              <a:p>
                <a:pPr lvl="0" indent="-342900" marL="342900">
                  <a:buAutoNum type="arabicPeriod"/>
                </a:pPr>
                <a:r>
                  <a:rPr/>
                  <a:t>학생의 가정배경을 통제한 이후에 어떠한 특성의 중학교에서 평균 수학성취도가 높은가?  </a:t>
                </a:r>
              </a:p>
              <a:p>
                <a:pPr lvl="0" indent="-342900" marL="342900">
                  <a:buAutoNum type="arabicPeriod"/>
                </a:pPr>
                <a:r>
                  <a:rPr/>
                  <a:t>학생들의 수학성취도가 가정환경에 영향을 받는 정도는 어떤 특성의 학교에서 더 커지는가?</a:t>
                </a:r>
              </a:p>
              <a:p>
                <a:pPr lvl="0" indent="0" marL="0">
                  <a:spcBef>
                    <a:spcPts val="3000"/>
                  </a:spcBef>
                  <a:buNone/>
                </a:pPr>
                <a:r>
                  <a:rPr b="1"/>
                  <a:t>Fixed Effect and Random Effect</a:t>
                </a:r>
              </a:p>
              <a:p>
                <a:pPr lvl="0"/>
                <a:r>
                  <a:rPr b="1"/>
                  <a:t>Fixed Effects</a:t>
                </a:r>
                <a:r>
                  <a:rPr/>
                  <a:t>: 선형 회귀모델과 같이 절편 및 기울기의 추정계수가 집단에 따라 변화하지 않고 단 하나의 값을 가짐</a:t>
                </a:r>
              </a:p>
              <a:p>
                <a:pPr lvl="0"/>
                <a:r>
                  <a:rPr b="1"/>
                  <a:t>Random Effect</a:t>
                </a:r>
                <a:r>
                  <a:rPr/>
                  <a:t>: 절편 및 기울기의 추정계수가 하나의 값이 아니라 상위 수준인 집단의 특성에 따라 여러 개의 값을 가짐 (e.g., </a:t>
                </a:r>
                <a14:m>
                  <m:oMath xmlns:m="http://schemas.openxmlformats.org/officeDocument/2006/math">
                    <m:sSub>
                      <m:e>
                        <m:r>
                          <m:t>β</m:t>
                        </m:r>
                      </m:e>
                      <m:sub>
                        <m:r>
                          <m:t>0</m:t>
                        </m:r>
                        <m:r>
                          <m:t>j</m:t>
                        </m:r>
                      </m:sub>
                    </m:sSub>
                  </m:oMath>
                </a14:m>
                <a:r>
                  <a:rPr/>
                  <a:t> and </a:t>
                </a:r>
                <a14:m>
                  <m:oMath xmlns:m="http://schemas.openxmlformats.org/officeDocument/2006/math">
                    <m:sSub>
                      <m:e>
                        <m:r>
                          <m:t>β</m:t>
                        </m:r>
                      </m:e>
                      <m:sub>
                        <m:r>
                          <m:t>1</m:t>
                        </m:r>
                        <m:r>
                          <m:t>j</m:t>
                        </m:r>
                      </m:sub>
                    </m:sSub>
                  </m:oMath>
                </a14:m>
                <a:r>
                  <a:rPr/>
                  <a:t>).</a:t>
                </a:r>
              </a:p>
              <a:p>
                <a:pPr lvl="0"/>
                <a:r>
                  <a:rPr/>
                  <a:t>Equation</a:t>
                </a:r>
              </a:p>
              <a:p>
                <a:pPr lvl="0"/>
                <a14:m>
                  <m:oMathPara xmlns:m="http://schemas.openxmlformats.org/officeDocument/2006/math">
                    <m:oMathParaPr>
                      <m:jc m:val="center"/>
                    </m:oMathParaPr>
                    <m:oMath>
                      <m:sSub>
                        <m:e>
                          <m:r>
                            <m:t>Y</m:t>
                          </m:r>
                        </m:e>
                        <m:sub>
                          <m:r>
                            <m:t>0</m:t>
                          </m:r>
                          <m:r>
                            <m:t>j</m:t>
                          </m:r>
                        </m:sub>
                      </m:sSub>
                      <m:r>
                        <m:rPr>
                          <m:sty m:val="p"/>
                        </m:rPr>
                        <m:t>=</m:t>
                      </m:r>
                      <m:sSub>
                        <m:e>
                          <m:r>
                            <m:t>γ</m:t>
                          </m:r>
                        </m:e>
                        <m:sub>
                          <m:r>
                            <m:t>00</m:t>
                          </m:r>
                        </m:sub>
                      </m:sSub>
                      <m:r>
                        <m:rPr>
                          <m:sty m:val="p"/>
                        </m:rPr>
                        <m:t>+</m:t>
                      </m:r>
                      <m:sSub>
                        <m:e>
                          <m:r>
                            <m:t>u</m:t>
                          </m:r>
                        </m:e>
                        <m:sub>
                          <m:r>
                            <m:t>0</m:t>
                          </m:r>
                          <m:r>
                            <m:t>j</m:t>
                          </m:r>
                        </m:sub>
                      </m:sSub>
                      <m:r>
                        <m:rPr>
                          <m:sty m:val="p"/>
                        </m:rPr>
                        <m:t>+</m:t>
                      </m:r>
                      <m:d>
                        <m:dPr>
                          <m:begChr m:val="("/>
                          <m:endChr m:val=")"/>
                          <m:sepChr m:val=""/>
                          <m:grow/>
                        </m:dPr>
                        <m:e>
                          <m:sSub>
                            <m:e>
                              <m:r>
                                <m:t>γ</m:t>
                              </m:r>
                            </m:e>
                            <m:sub>
                              <m:r>
                                <m:t>10</m:t>
                              </m:r>
                            </m:sub>
                          </m:sSub>
                          <m:r>
                            <m:rPr>
                              <m:sty m:val="p"/>
                            </m:rPr>
                            <m:t>+</m:t>
                          </m:r>
                          <m:sSub>
                            <m:e>
                              <m:r>
                                <m:t>u</m:t>
                              </m:r>
                            </m:e>
                            <m:sub>
                              <m:r>
                                <m:t>1</m:t>
                              </m:r>
                              <m:r>
                                <m:t>j</m:t>
                              </m:r>
                            </m:sub>
                          </m:sSub>
                        </m:e>
                      </m:d>
                      <m:sSub>
                        <m:e>
                          <m:r>
                            <m:t>X</m:t>
                          </m:r>
                        </m:e>
                        <m:sub>
                          <m:r>
                            <m:t>i</m:t>
                          </m:r>
                          <m:r>
                            <m:t>j</m:t>
                          </m:r>
                        </m:sub>
                      </m:sSub>
                      <m:r>
                        <m:rPr>
                          <m:sty m:val="p"/>
                        </m:rPr>
                        <m:t>+</m:t>
                      </m:r>
                      <m:sSub>
                        <m:e>
                          <m:r>
                            <m:t>r</m:t>
                          </m:r>
                        </m:e>
                        <m:sub>
                          <m:r>
                            <m:t>i</m:t>
                          </m:r>
                          <m:r>
                            <m:t>j</m:t>
                          </m:r>
                        </m:sub>
                      </m:sSub>
                    </m:oMath>
                  </m:oMathPara>
                </a14:m>
              </a:p>
              <a:p>
                <a:pPr lvl="0"/>
                <a14:m>
                  <m:oMathPara xmlns:m="http://schemas.openxmlformats.org/officeDocument/2006/math">
                    <m:oMathParaPr>
                      <m:jc m:val="center"/>
                    </m:oMathParaPr>
                    <m:oMath>
                      <m:r>
                        <m:rPr>
                          <m:sty m:val="p"/>
                        </m:rPr>
                        <m:t>=</m:t>
                      </m:r>
                      <m:limLow>
                        <m:e>
                          <m:sSub>
                            <m:e>
                              <m:r>
                                <m:t>γ</m:t>
                              </m:r>
                            </m:e>
                            <m:sub>
                              <m:r>
                                <m:t>00</m:t>
                              </m:r>
                            </m:sub>
                          </m:sSub>
                          <m:r>
                            <m:rPr>
                              <m:sty m:val="p"/>
                            </m:rPr>
                            <m:t>+</m:t>
                          </m:r>
                          <m:sSub>
                            <m:e>
                              <m:r>
                                <m:t>γ</m:t>
                              </m:r>
                            </m:e>
                            <m:sub>
                              <m:r>
                                <m:t>10</m:t>
                              </m:r>
                            </m:sub>
                          </m:sSub>
                          <m:sSub>
                            <m:e>
                              <m:r>
                                <m:t>X</m:t>
                              </m:r>
                            </m:e>
                            <m:sub>
                              <m:r>
                                <m:t>i</m:t>
                              </m:r>
                              <m:r>
                                <m:t>j</m:t>
                              </m:r>
                            </m:sub>
                          </m:sSub>
                        </m:e>
                        <m:lim>
                          <m:r>
                            <m:rPr>
                              <m:sty m:val="p"/>
                            </m:rPr>
                            <m:t>_</m:t>
                          </m:r>
                        </m:lim>
                      </m:limLow>
                      <m:r>
                        <m:rPr>
                          <m:sty m:val="p"/>
                        </m:rPr>
                        <m:t>+</m:t>
                      </m:r>
                      <m:r>
                        <m:t> </m:t>
                      </m:r>
                      <m:r>
                        <m:t> </m:t>
                      </m:r>
                      <m:limLow>
                        <m:e>
                          <m:sSub>
                            <m:e>
                              <m:r>
                                <m:t>u</m:t>
                              </m:r>
                            </m:e>
                            <m:sub>
                              <m:r>
                                <m:t>0</m:t>
                              </m:r>
                              <m:r>
                                <m:t>j</m:t>
                              </m:r>
                            </m:sub>
                          </m:sSub>
                          <m:r>
                            <m:rPr>
                              <m:sty m:val="p"/>
                            </m:rPr>
                            <m:t>+</m:t>
                          </m:r>
                          <m:sSub>
                            <m:e>
                              <m:r>
                                <m:t>u</m:t>
                              </m:r>
                            </m:e>
                            <m:sub>
                              <m:r>
                                <m:t>1</m:t>
                              </m:r>
                              <m:r>
                                <m:t>j</m:t>
                              </m:r>
                            </m:sub>
                          </m:sSub>
                          <m:sSub>
                            <m:e>
                              <m:r>
                                <m:t>X</m:t>
                              </m:r>
                            </m:e>
                            <m:sub>
                              <m:r>
                                <m:t>i</m:t>
                              </m:r>
                              <m:r>
                                <m:t>j</m:t>
                              </m:r>
                            </m:sub>
                          </m:sSub>
                          <m:r>
                            <m:rPr>
                              <m:sty m:val="p"/>
                            </m:rPr>
                            <m:t>+</m:t>
                          </m:r>
                          <m:sSub>
                            <m:e>
                              <m:r>
                                <m:t>r</m:t>
                              </m:r>
                            </m:e>
                            <m:sub>
                              <m:r>
                                <m:t>i</m:t>
                              </m:r>
                              <m:r>
                                <m:t>j</m:t>
                              </m:r>
                            </m:sub>
                          </m:sSub>
                        </m:e>
                        <m:lim>
                          <m:r>
                            <m:rPr>
                              <m:sty m:val="p"/>
                            </m:rPr>
                            <m:t>_</m:t>
                          </m:r>
                        </m:lim>
                      </m:limLow>
                    </m:oMath>
                  </m:oMathPara>
                </a14:m>
              </a:p>
              <a:p>
                <a:pPr lvl="0"/>
                <a:r>
                  <a:rPr/>
                  <a:t>Error Term이 복잡함: Group들 사이의 분산(</a:t>
                </a:r>
                <a14:m>
                  <m:oMath xmlns:m="http://schemas.openxmlformats.org/officeDocument/2006/math">
                    <m:sSub>
                      <m:e>
                        <m:r>
                          <m:t>u</m:t>
                        </m:r>
                      </m:e>
                      <m:sub>
                        <m:r>
                          <m:t>o</m:t>
                        </m:r>
                        <m:r>
                          <m:t>j</m:t>
                        </m:r>
                      </m:sub>
                    </m:sSub>
                    <m:r>
                      <m:rPr>
                        <m:sty m:val="p"/>
                      </m:rPr>
                      <m:t>,</m:t>
                    </m:r>
                    <m:sSub>
                      <m:e>
                        <m:r>
                          <m:t>u</m:t>
                        </m:r>
                      </m:e>
                      <m:sub>
                        <m:r>
                          <m:t>1</m:t>
                        </m:r>
                        <m:r>
                          <m:t>j</m:t>
                        </m:r>
                      </m:sub>
                    </m:sSub>
                  </m:oMath>
                </a14:m>
                <a:r>
                  <a:rPr/>
                  <a:t>)과 Individual들 사이의 Group내 분산(</a:t>
                </a:r>
                <a14:m>
                  <m:oMath xmlns:m="http://schemas.openxmlformats.org/officeDocument/2006/math">
                    <m:sSub>
                      <m:e>
                        <m:r>
                          <m:t>r</m:t>
                        </m:r>
                      </m:e>
                      <m:sub>
                        <m:r>
                          <m:t>i</m:t>
                        </m:r>
                        <m:r>
                          <m:t>j</m:t>
                        </m:r>
                      </m:sub>
                    </m:sSub>
                  </m:oMath>
                </a14:m>
                <a:r>
                  <a:rPr/>
                  <a:t>)이 동시에 존재</a:t>
                </a:r>
              </a:p>
              <a:p>
                <a:pPr lvl="0"/>
                <a:r>
                  <a:rPr/>
                  <a:t>OLS로는 계산이 어렵기에 </a:t>
                </a:r>
                <a:r>
                  <a:rPr>
                    <a:hlinkClick r:id="rId2"/>
                  </a:rPr>
                  <a:t>Maximum Likelihood Estimation</a:t>
                </a:r>
                <a:r>
                  <a:rPr/>
                  <a:t>을 활용</a:t>
                </a:r>
              </a:p>
              <a:p>
                <a:pPr lvl="0" indent="0" marL="0">
                  <a:spcBef>
                    <a:spcPts val="3000"/>
                  </a:spcBef>
                  <a:buNone/>
                </a:pPr>
                <a:r>
                  <a:rPr b="1"/>
                  <a:t>Fixed Effect and Random Effect (cont’d)</a:t>
                </a:r>
              </a:p>
              <a:p>
                <a:pPr lvl="0" indent="0" marL="0">
                  <a:buNone/>
                </a:pPr>
                <a:r>
                  <a:rPr>
                    <a:hlinkClick r:id="rId3"/>
                  </a:rPr>
                  <a:t>출처</a:t>
                </a:r>
                <a:r>
                  <a:rPr/>
                  <a:t>  </a:t>
                </a:r>
              </a:p>
            </p:txBody>
          </p:sp>
        </mc:Choice>
      </mc:AlternateContent>
      <p:pic>
        <p:nvPicPr>
          <p:cNvPr descr="fere.png" id="0" name="Picture 1"/>
          <p:cNvPicPr>
            <a:picLocks noGrp="1" noChangeAspect="1"/>
          </p:cNvPicPr>
          <p:nvPr/>
        </p:nvPicPr>
        <p:blipFill>
          <a:blip r:embed="rId4"/>
          <a:stretch>
            <a:fillRect/>
          </a:stretch>
        </p:blipFill>
        <p:spPr bwMode="auto">
          <a:xfrm>
            <a:off x="3568700" y="647700"/>
            <a:ext cx="5105400" cy="3479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Module II: Sum-up</a:t>
            </a:r>
          </a:p>
          <a:p>
            <a:pPr lvl="0"/>
            <a:r>
              <a:rPr/>
              <a:t>HLM은 서로 다른 수준의 분석단위를 하나의 모델에 포함시켜 하위 수준과 상위 수준의 모수를 동 시에 추정 가능하도록 하는 통계 방법</a:t>
            </a:r>
          </a:p>
          <a:p>
            <a:pPr lvl="0"/>
            <a:r>
              <a:rPr/>
              <a:t>각 개인은 그가 속한 지역이나 집단의 특성으로 영향을 받고 있으며, 특정 조직 또는 집단에 속한 개인들은 그와 다른 집단이나 지역에 속한 개인들과 구별되는 공통 특성 가짐</a:t>
            </a:r>
          </a:p>
          <a:p>
            <a:pPr lvl="1"/>
            <a:r>
              <a:rPr/>
              <a:t>종속변수: 개인 수준에서 측정</a:t>
            </a:r>
          </a:p>
          <a:p>
            <a:pPr lvl="1"/>
            <a:r>
              <a:rPr/>
              <a:t>독립변수: 하위수준(개인) &amp; 상위수준(집합단위)</a:t>
            </a:r>
          </a:p>
          <a:p>
            <a:pPr lvl="1"/>
            <a:r>
              <a:rPr/>
              <a:t>선형 모형이기에 변수들 사이의 선형관계를 가정</a:t>
            </a:r>
          </a:p>
          <a:p>
            <a:pPr lvl="0"/>
            <a:r>
              <a:rPr/>
              <a:t>어떤 변수들이 어떤 수준에 속하는지 지정 가능, 수준 간 교차 및 상호작용효과 고려가능</a:t>
            </a:r>
          </a:p>
          <a:p>
            <a:pPr lvl="0"/>
            <a:r>
              <a:rPr/>
              <a:t>기존 회귀분석 방법에 비해 효과적이며, 잔차의 독립성에서 자유롭고, 분산을 수준별로 산출가능</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Module III: HLM의 모형 구체화</a:t>
            </a:r>
          </a:p>
        </p:txBody>
      </p:sp>
      <p:sp>
        <p:nvSpPr>
          <p:cNvPr id="4" name="Text Placeholder 3"/>
          <p:cNvSpPr>
            <a:spLocks noGrp="1"/>
          </p:cNvSpPr>
          <p:nvPr>
            <p:ph idx="2" sz="half" type="body"/>
          </p:nvPr>
        </p:nvSpPr>
        <p:spPr/>
        <p:txBody>
          <a:bodyPr/>
          <a:lstStyle/>
          <a:p>
            <a:pPr lvl="0" indent="0" marL="0">
              <a:spcBef>
                <a:spcPts val="3000"/>
              </a:spcBef>
              <a:buNone/>
            </a:pPr>
            <a:r>
              <a:rPr b="1"/>
              <a:t>Model Specification with R</a:t>
            </a:r>
          </a:p>
          <a:p>
            <a:pPr lvl="0"/>
            <a:r>
              <a:rPr/>
              <a:t>R 설치과정 참고: </a:t>
            </a:r>
            <a:r>
              <a:rPr>
                <a:hlinkClick r:id="rId2"/>
              </a:rPr>
              <a:t>https://www.youtube.com/watch?v=LVkhk4MXQAg&amp;t</a:t>
            </a:r>
          </a:p>
          <a:p>
            <a:pPr lvl="0"/>
            <a:r>
              <a:rPr/>
              <a:t>기초 R 연습 참고 사이트: </a:t>
            </a:r>
            <a:r>
              <a:rPr>
                <a:hlinkClick r:id="rId3"/>
              </a:rPr>
              <a:t>https://www.youtube.com/watch?v=jLcDVcgQpPI&amp;list=PLKtLBdGREmMmw86INhCWxJNfwBUcnxgZ6</a:t>
            </a:r>
            <a:r>
              <a:rPr/>
              <a:t>  </a:t>
            </a:r>
          </a:p>
          <a:p>
            <a:pPr lvl="0"/>
            <a:r>
              <a:rPr/>
              <a:t>기초 R 문서 버전: </a:t>
            </a:r>
            <a:r>
              <a:rPr>
                <a:hlinkClick r:id="rId4"/>
              </a:rPr>
              <a:t>R for Data Science</a:t>
            </a:r>
          </a:p>
          <a:p>
            <a:pPr lvl="0"/>
            <a:r>
              <a:rPr/>
              <a:t>사용하는 패키지: </a:t>
            </a:r>
            <a:r>
              <a:rPr>
                <a:latin typeface="Courier"/>
              </a:rPr>
              <a:t>lmerTest</a:t>
            </a:r>
            <a:r>
              <a:rPr/>
              <a:t>, </a:t>
            </a:r>
            <a:r>
              <a:rPr>
                <a:latin typeface="Courier"/>
              </a:rPr>
              <a:t>lme4</a:t>
            </a:r>
            <a:r>
              <a:rPr/>
              <a:t>, </a:t>
            </a:r>
            <a:r>
              <a:rPr>
                <a:latin typeface="Courier"/>
              </a:rPr>
              <a:t>bruceR</a:t>
            </a:r>
          </a:p>
          <a:p>
            <a:pPr lvl="0" indent="0" marL="0">
              <a:spcBef>
                <a:spcPts val="3000"/>
              </a:spcBef>
              <a:buNone/>
            </a:pPr>
            <a:r>
              <a:rPr b="1"/>
              <a:t>데이터 불러오기</a:t>
            </a:r>
          </a:p>
          <a:p>
            <a:pPr lvl="0" indent="0">
              <a:buNone/>
            </a:pPr>
            <a:r>
              <a:rPr>
                <a:solidFill>
                  <a:srgbClr val="5E5E5E"/>
                </a:solidFill>
                <a:latin typeface="Courier"/>
              </a:rPr>
              <a:t># install.packages("pacman")</a:t>
            </a:r>
            <a:br/>
            <a:r>
              <a:rPr>
                <a:solidFill>
                  <a:srgbClr val="003B4F"/>
                </a:solidFill>
                <a:latin typeface="Courier"/>
              </a:rPr>
              <a:t>pacman</a:t>
            </a:r>
            <a:r>
              <a:rPr>
                <a:solidFill>
                  <a:srgbClr val="5E5E5E"/>
                </a:solidFill>
                <a:latin typeface="Courier"/>
              </a:rPr>
              <a:t>::</a:t>
            </a:r>
            <a:r>
              <a:rPr>
                <a:solidFill>
                  <a:srgbClr val="4758AB"/>
                </a:solidFill>
                <a:latin typeface="Courier"/>
              </a:rPr>
              <a:t>p_load</a:t>
            </a:r>
            <a:r>
              <a:rPr>
                <a:solidFill>
                  <a:srgbClr val="003B4F"/>
                </a:solidFill>
                <a:latin typeface="Courier"/>
              </a:rPr>
              <a:t>(</a:t>
            </a:r>
            <a:r>
              <a:rPr>
                <a:solidFill>
                  <a:srgbClr val="20794D"/>
                </a:solidFill>
                <a:latin typeface="Courier"/>
              </a:rPr>
              <a:t>"tidyverse"</a:t>
            </a:r>
            <a:r>
              <a:rPr>
                <a:solidFill>
                  <a:srgbClr val="003B4F"/>
                </a:solidFill>
                <a:latin typeface="Courier"/>
              </a:rPr>
              <a:t>, </a:t>
            </a:r>
            <a:r>
              <a:rPr>
                <a:solidFill>
                  <a:srgbClr val="20794D"/>
                </a:solidFill>
                <a:latin typeface="Courier"/>
              </a:rPr>
              <a:t>"magrittr"</a:t>
            </a:r>
            <a:r>
              <a:rPr>
                <a:solidFill>
                  <a:srgbClr val="003B4F"/>
                </a:solidFill>
                <a:latin typeface="Courier"/>
              </a:rPr>
              <a:t>, </a:t>
            </a:r>
            <a:r>
              <a:rPr>
                <a:solidFill>
                  <a:srgbClr val="5E5E5E"/>
                </a:solidFill>
                <a:latin typeface="Courier"/>
              </a:rPr>
              <a:t># data분석 필수 패키지</a:t>
            </a:r>
            <a:br/>
            <a:r>
              <a:rPr>
                <a:solidFill>
                  <a:srgbClr val="003B4F"/>
                </a:solidFill>
                <a:latin typeface="Courier"/>
              </a:rPr>
              <a:t>               </a:t>
            </a:r>
            <a:r>
              <a:rPr>
                <a:solidFill>
                  <a:srgbClr val="20794D"/>
                </a:solidFill>
                <a:latin typeface="Courier"/>
              </a:rPr>
              <a:t>"broom"</a:t>
            </a:r>
            <a:r>
              <a:rPr>
                <a:solidFill>
                  <a:srgbClr val="003B4F"/>
                </a:solidFill>
                <a:latin typeface="Courier"/>
              </a:rPr>
              <a:t>, </a:t>
            </a:r>
            <a:r>
              <a:rPr>
                <a:solidFill>
                  <a:srgbClr val="5E5E5E"/>
                </a:solidFill>
                <a:latin typeface="Courier"/>
              </a:rPr>
              <a:t># 분석결과 정리해주는 패키지</a:t>
            </a:r>
            <a:br/>
            <a:r>
              <a:rPr>
                <a:solidFill>
                  <a:srgbClr val="003B4F"/>
                </a:solidFill>
                <a:latin typeface="Courier"/>
              </a:rPr>
              <a:t>               </a:t>
            </a:r>
            <a:r>
              <a:rPr>
                <a:solidFill>
                  <a:srgbClr val="20794D"/>
                </a:solidFill>
                <a:latin typeface="Courier"/>
              </a:rPr>
              <a:t>"lmerTest"</a:t>
            </a:r>
            <a:r>
              <a:rPr>
                <a:solidFill>
                  <a:srgbClr val="003B4F"/>
                </a:solidFill>
                <a:latin typeface="Courier"/>
              </a:rPr>
              <a:t>, </a:t>
            </a:r>
            <a:r>
              <a:rPr>
                <a:solidFill>
                  <a:srgbClr val="20794D"/>
                </a:solidFill>
                <a:latin typeface="Courier"/>
              </a:rPr>
              <a:t>"lme4"</a:t>
            </a:r>
            <a:r>
              <a:rPr>
                <a:solidFill>
                  <a:srgbClr val="003B4F"/>
                </a:solidFill>
                <a:latin typeface="Courier"/>
              </a:rPr>
              <a:t>, </a:t>
            </a:r>
            <a:r>
              <a:rPr>
                <a:solidFill>
                  <a:srgbClr val="20794D"/>
                </a:solidFill>
                <a:latin typeface="Courier"/>
              </a:rPr>
              <a:t>"merTools"</a:t>
            </a:r>
            <a:r>
              <a:rPr>
                <a:solidFill>
                  <a:srgbClr val="003B4F"/>
                </a:solidFill>
                <a:latin typeface="Courier"/>
              </a:rPr>
              <a:t>, </a:t>
            </a:r>
            <a:r>
              <a:rPr>
                <a:solidFill>
                  <a:srgbClr val="20794D"/>
                </a:solidFill>
                <a:latin typeface="Courier"/>
              </a:rPr>
              <a:t>"nlme"</a:t>
            </a:r>
            <a:r>
              <a:rPr>
                <a:solidFill>
                  <a:srgbClr val="003B4F"/>
                </a:solidFill>
                <a:latin typeface="Courier"/>
              </a:rPr>
              <a:t>, </a:t>
            </a:r>
            <a:r>
              <a:rPr>
                <a:solidFill>
                  <a:srgbClr val="5E5E5E"/>
                </a:solidFill>
                <a:latin typeface="Courier"/>
              </a:rPr>
              <a:t># HLM 패키지</a:t>
            </a:r>
            <a:br/>
            <a:r>
              <a:rPr>
                <a:solidFill>
                  <a:srgbClr val="003B4F"/>
                </a:solidFill>
                <a:latin typeface="Courier"/>
              </a:rPr>
              <a:t>               </a:t>
            </a:r>
            <a:r>
              <a:rPr>
                <a:solidFill>
                  <a:srgbClr val="20794D"/>
                </a:solidFill>
                <a:latin typeface="Courier"/>
              </a:rPr>
              <a:t>"bruceR"</a:t>
            </a:r>
            <a:r>
              <a:rPr>
                <a:solidFill>
                  <a:srgbClr val="003B4F"/>
                </a:solidFill>
                <a:latin typeface="Courier"/>
              </a:rPr>
              <a:t>, </a:t>
            </a:r>
            <a:r>
              <a:rPr>
                <a:solidFill>
                  <a:srgbClr val="5E5E5E"/>
                </a:solidFill>
                <a:latin typeface="Courier"/>
              </a:rPr>
              <a:t># HLM 결과 정리 표 생성</a:t>
            </a:r>
            <a:br/>
            <a:r>
              <a:rPr>
                <a:solidFill>
                  <a:srgbClr val="003B4F"/>
                </a:solidFill>
                <a:latin typeface="Courier"/>
              </a:rPr>
              <a:t>               </a:t>
            </a:r>
            <a:r>
              <a:rPr>
                <a:solidFill>
                  <a:srgbClr val="20794D"/>
                </a:solidFill>
                <a:latin typeface="Courier"/>
              </a:rPr>
              <a:t>"readstata13"</a:t>
            </a:r>
            <a:r>
              <a:rPr>
                <a:solidFill>
                  <a:srgbClr val="003B4F"/>
                </a:solidFill>
                <a:latin typeface="Courier"/>
              </a:rPr>
              <a:t>, </a:t>
            </a:r>
            <a:r>
              <a:rPr>
                <a:solidFill>
                  <a:srgbClr val="5E5E5E"/>
                </a:solidFill>
                <a:latin typeface="Courier"/>
              </a:rPr>
              <a:t># statafile (.dta) 열어주는 패키지 </a:t>
            </a:r>
            <a:br/>
            <a:r>
              <a:rPr>
                <a:solidFill>
                  <a:srgbClr val="003B4F"/>
                </a:solidFill>
                <a:latin typeface="Courier"/>
              </a:rPr>
              <a:t>               </a:t>
            </a:r>
            <a:r>
              <a:rPr>
                <a:solidFill>
                  <a:srgbClr val="20794D"/>
                </a:solidFill>
                <a:latin typeface="Courier"/>
              </a:rPr>
              <a:t>"skimr"</a:t>
            </a:r>
            <a:r>
              <a:rPr>
                <a:solidFill>
                  <a:srgbClr val="003B4F"/>
                </a:solidFill>
                <a:latin typeface="Courier"/>
              </a:rPr>
              <a:t>, </a:t>
            </a:r>
            <a:r>
              <a:rPr>
                <a:solidFill>
                  <a:srgbClr val="20794D"/>
                </a:solidFill>
                <a:latin typeface="Courier"/>
              </a:rPr>
              <a:t>"psych"</a:t>
            </a:r>
            <a:r>
              <a:rPr>
                <a:solidFill>
                  <a:srgbClr val="003B4F"/>
                </a:solidFill>
                <a:latin typeface="Courier"/>
              </a:rPr>
              <a:t>) </a:t>
            </a:r>
            <a:r>
              <a:rPr>
                <a:solidFill>
                  <a:srgbClr val="5E5E5E"/>
                </a:solidFill>
                <a:latin typeface="Courier"/>
              </a:rPr>
              <a:t># 요약표, 심리학 분석</a:t>
            </a:r>
            <a:br/>
            <a:r>
              <a:rPr i="1">
                <a:solidFill>
                  <a:srgbClr val="5E5E5E"/>
                </a:solidFill>
                <a:latin typeface="Courier"/>
              </a:rPr>
              <a:t>## 자신이 설정하고 싶은 곳으로 설정</a:t>
            </a:r>
            <a:br/>
            <a:r>
              <a:rPr>
                <a:solidFill>
                  <a:srgbClr val="4758AB"/>
                </a:solidFill>
                <a:latin typeface="Courier"/>
              </a:rPr>
              <a:t>setwd</a:t>
            </a:r>
            <a:r>
              <a:rPr>
                <a:solidFill>
                  <a:srgbClr val="003B4F"/>
                </a:solidFill>
                <a:latin typeface="Courier"/>
              </a:rPr>
              <a:t>(</a:t>
            </a:r>
            <a:r>
              <a:rPr>
                <a:solidFill>
                  <a:srgbClr val="20794D"/>
                </a:solidFill>
                <a:latin typeface="Courier"/>
              </a:rPr>
              <a:t>"E:/OneDrive - SNU/(B) 대학원/세미나/HLM"</a:t>
            </a:r>
            <a:r>
              <a:rPr>
                <a:solidFill>
                  <a:srgbClr val="003B4F"/>
                </a:solidFill>
                <a:latin typeface="Courier"/>
              </a:rPr>
              <a:t>)</a:t>
            </a:r>
            <a:br/>
            <a:r>
              <a:rPr>
                <a:solidFill>
                  <a:srgbClr val="4758AB"/>
                </a:solidFill>
                <a:latin typeface="Courier"/>
              </a:rPr>
              <a:t>getwd</a:t>
            </a:r>
            <a:r>
              <a:rPr>
                <a:solidFill>
                  <a:srgbClr val="003B4F"/>
                </a:solidFill>
                <a:latin typeface="Courier"/>
              </a:rPr>
              <a:t>()</a:t>
            </a:r>
            <a:br/>
            <a:br/>
            <a:r>
              <a:rPr>
                <a:solidFill>
                  <a:srgbClr val="5E5E5E"/>
                </a:solidFill>
                <a:latin typeface="Courier"/>
              </a:rPr>
              <a:t># Read data</a:t>
            </a:r>
            <a:br/>
            <a:r>
              <a:rPr>
                <a:solidFill>
                  <a:srgbClr val="003B4F"/>
                </a:solidFill>
                <a:latin typeface="Courier"/>
              </a:rPr>
              <a:t>data_lv1 &lt;- </a:t>
            </a:r>
            <a:r>
              <a:rPr>
                <a:solidFill>
                  <a:srgbClr val="4758AB"/>
                </a:solidFill>
                <a:latin typeface="Courier"/>
              </a:rPr>
              <a:t>read.dta13</a:t>
            </a:r>
            <a:r>
              <a:rPr>
                <a:solidFill>
                  <a:srgbClr val="003B4F"/>
                </a:solidFill>
                <a:latin typeface="Courier"/>
              </a:rPr>
              <a:t>(</a:t>
            </a:r>
            <a:r>
              <a:rPr>
                <a:solidFill>
                  <a:srgbClr val="20794D"/>
                </a:solidFill>
                <a:latin typeface="Courier"/>
              </a:rPr>
              <a:t>"./HSB1.dta"</a:t>
            </a:r>
            <a:r>
              <a:rPr>
                <a:solidFill>
                  <a:srgbClr val="003B4F"/>
                </a:solidFill>
                <a:latin typeface="Courier"/>
              </a:rPr>
              <a:t>); data_lv2 &lt;- </a:t>
            </a:r>
            <a:r>
              <a:rPr>
                <a:solidFill>
                  <a:srgbClr val="4758AB"/>
                </a:solidFill>
                <a:latin typeface="Courier"/>
              </a:rPr>
              <a:t>read.dta13</a:t>
            </a:r>
            <a:r>
              <a:rPr>
                <a:solidFill>
                  <a:srgbClr val="003B4F"/>
                </a:solidFill>
                <a:latin typeface="Courier"/>
              </a:rPr>
              <a:t>(</a:t>
            </a:r>
            <a:r>
              <a:rPr>
                <a:solidFill>
                  <a:srgbClr val="20794D"/>
                </a:solidFill>
                <a:latin typeface="Courier"/>
              </a:rPr>
              <a:t>"./HSB2.dta"</a:t>
            </a:r>
            <a:r>
              <a:rPr>
                <a:solidFill>
                  <a:srgbClr val="003B4F"/>
                </a:solidFill>
                <a:latin typeface="Courier"/>
              </a:rPr>
              <a:t>)</a:t>
            </a:r>
          </a:p>
          <a:p>
            <a:pPr lvl="0"/>
            <a:r>
              <a:rPr/>
              <a:t>정상적으로 로드 되었는지 확인</a:t>
            </a:r>
          </a:p>
          <a:p>
            <a:pPr lvl="0" indent="0">
              <a:buNone/>
            </a:pPr>
            <a:r>
              <a:rPr>
                <a:solidFill>
                  <a:srgbClr val="5E5E5E"/>
                </a:solidFill>
                <a:latin typeface="Courier"/>
              </a:rPr>
              <a:t># Size</a:t>
            </a:r>
            <a:br/>
            <a:r>
              <a:rPr>
                <a:solidFill>
                  <a:srgbClr val="4758AB"/>
                </a:solidFill>
                <a:latin typeface="Courier"/>
              </a:rPr>
              <a:t>dim</a:t>
            </a:r>
            <a:r>
              <a:rPr>
                <a:solidFill>
                  <a:srgbClr val="003B4F"/>
                </a:solidFill>
                <a:latin typeface="Courier"/>
              </a:rPr>
              <a:t>(data_lv1); </a:t>
            </a:r>
            <a:r>
              <a:rPr>
                <a:solidFill>
                  <a:srgbClr val="4758AB"/>
                </a:solidFill>
                <a:latin typeface="Courier"/>
              </a:rPr>
              <a:t>dim</a:t>
            </a:r>
            <a:r>
              <a:rPr>
                <a:solidFill>
                  <a:srgbClr val="003B4F"/>
                </a:solidFill>
                <a:latin typeface="Courier"/>
              </a:rPr>
              <a:t>(data_lv2)</a:t>
            </a:r>
          </a:p>
          <a:p>
            <a:pPr lvl="0" indent="0">
              <a:buNone/>
            </a:pPr>
            <a:r>
              <a:rPr>
                <a:latin typeface="Courier"/>
              </a:rPr>
              <a:t>[1] 7185    5</a:t>
            </a:r>
          </a:p>
          <a:p>
            <a:pPr lvl="0" indent="0">
              <a:buNone/>
            </a:pPr>
            <a:r>
              <a:rPr>
                <a:latin typeface="Courier"/>
              </a:rPr>
              <a:t>[1] 160   4</a:t>
            </a:r>
          </a:p>
          <a:p>
            <a:pPr lvl="0" indent="0" marL="0">
              <a:spcBef>
                <a:spcPts val="3000"/>
              </a:spcBef>
              <a:buNone/>
            </a:pPr>
            <a:r>
              <a:rPr b="1"/>
              <a:t>Data 설명: High School and Beyond (HS&amp;B)</a:t>
            </a:r>
          </a:p>
          <a:p>
            <a:pPr lvl="0" indent="0" marL="0">
              <a:buNone/>
            </a:pPr>
            <a:r>
              <a:rPr b="1"/>
              <a:t>High School and Beyond (HS&amp;B)</a:t>
            </a:r>
            <a:r>
              <a:rPr/>
              <a:t> is a national </a:t>
            </a:r>
            <a:r>
              <a:rPr i="1"/>
              <a:t>longitudinal</a:t>
            </a:r>
            <a:r>
              <a:rPr/>
              <a:t> study originally funded by the United States Department of Education’s National Center for Education Statistics (NCES) as a part of their longitudinal studies program.</a:t>
            </a:r>
          </a:p>
          <a:p>
            <a:pPr lvl="0" indent="0" marL="0">
              <a:buNone/>
            </a:pPr>
            <a:r>
              <a:rPr/>
              <a:t>Purpose was to document the </a:t>
            </a:r>
            <a:r>
              <a:rPr b="1"/>
              <a:t>educational, vocational, and personal development of young people</a:t>
            </a:r>
            <a:r>
              <a:rPr/>
              <a:t> following them over time as they begin to take on adult roles and responsibilities</a:t>
            </a:r>
          </a:p>
          <a:p>
            <a:pPr lvl="0" indent="0" marL="0">
              <a:buNone/>
            </a:pPr>
            <a:r>
              <a:rPr/>
              <a:t>. . .</a:t>
            </a:r>
          </a:p>
          <a:p>
            <a:pPr lvl="0"/>
            <a:r>
              <a:rPr b="1"/>
              <a:t>Level-1 file</a:t>
            </a:r>
            <a:r>
              <a:rPr/>
              <a:t>: HSB1.dta, 7,185 observations with 4 variables  </a:t>
            </a:r>
          </a:p>
          <a:p>
            <a:pPr lvl="1"/>
            <a:r>
              <a:rPr/>
              <a:t>MINORITY: an indicator for student ethnicity (1 = minority, 0 = other)</a:t>
            </a:r>
          </a:p>
          <a:p>
            <a:pPr lvl="1"/>
            <a:r>
              <a:rPr/>
              <a:t>FEMALE: an indicator for student gender (1 = female, 0 = male)  </a:t>
            </a:r>
          </a:p>
          <a:p>
            <a:pPr lvl="1"/>
            <a:r>
              <a:rPr/>
              <a:t>SES: a standardized scale constructed from variables measuring parental education, occupation, and income  </a:t>
            </a:r>
          </a:p>
          <a:p>
            <a:pPr lvl="1"/>
            <a:r>
              <a:rPr/>
              <a:t>MATHACH: a measure of mathematics achievement</a:t>
            </a:r>
          </a:p>
          <a:p>
            <a:pPr lvl="0" indent="0" marL="0">
              <a:buNone/>
            </a:pPr>
            <a:r>
              <a:rPr/>
              <a:t>. . .</a:t>
            </a:r>
          </a:p>
          <a:p>
            <a:pPr lvl="0"/>
            <a:r>
              <a:rPr b="1"/>
              <a:t>Level-2 file</a:t>
            </a:r>
            <a:r>
              <a:rPr/>
              <a:t>: HSB2.dta, 160 schools with 3 variables  </a:t>
            </a:r>
          </a:p>
          <a:p>
            <a:pPr lvl="1"/>
            <a:r>
              <a:rPr/>
              <a:t>SIZE: school enrollment  </a:t>
            </a:r>
          </a:p>
          <a:p>
            <a:pPr lvl="1"/>
            <a:r>
              <a:rPr/>
              <a:t>SECTOR (1 = Catholic, 0 = public)  </a:t>
            </a:r>
          </a:p>
          <a:p>
            <a:pPr lvl="1"/>
            <a:r>
              <a:rPr/>
              <a:t>HIMNTY (1 = more than 40% minority enrollment, 0 = less than 40%)  </a:t>
            </a:r>
          </a:p>
          <a:p>
            <a:pPr lvl="0" indent="0" marL="0">
              <a:spcBef>
                <a:spcPts val="3000"/>
              </a:spcBef>
              <a:buNone/>
            </a:pPr>
            <a:r>
              <a:rPr b="1"/>
              <a:t>Data Glimpse</a:t>
            </a:r>
          </a:p>
          <a:p>
            <a:pPr lvl="0"/>
            <a:r>
              <a:rPr>
                <a:latin typeface="Courier"/>
              </a:rPr>
              <a:t>data_lv1</a:t>
            </a:r>
            <a:r>
              <a:rPr/>
              <a:t> glimpse</a:t>
            </a:r>
          </a:p>
          <a:p>
            <a:pPr lvl="0" indent="0">
              <a:buNone/>
            </a:pPr>
            <a:r>
              <a:rPr>
                <a:solidFill>
                  <a:srgbClr val="4758AB"/>
                </a:solidFill>
                <a:latin typeface="Courier"/>
              </a:rPr>
              <a:t>glimpse</a:t>
            </a:r>
            <a:r>
              <a:rPr>
                <a:solidFill>
                  <a:srgbClr val="003B4F"/>
                </a:solidFill>
                <a:latin typeface="Courier"/>
              </a:rPr>
              <a:t>(data_lv1)</a:t>
            </a:r>
          </a:p>
          <a:p>
            <a:pPr lvl="0" indent="0">
              <a:buNone/>
            </a:pPr>
            <a:r>
              <a:rPr>
                <a:latin typeface="Courier"/>
              </a:rPr>
              <a:t>Rows: 7,185
Columns: 5
$ id       &lt;chr&gt; "1224", "1224", "1224", "1224", "1224", "1224", "1224", "1224…
$ minority &lt;dbl&gt; 0, 0, 0, 0, 0, 0, 0, 0, 0, 0, 0, 0, 0, 0, 0, 0, 0, 1, 0, 0, 0…
$ female   &lt;dbl&gt; 1, 1, 0, 0, 0, 0, 1, 0, 1, 0, 1, 1, 0, 1, 0, 1, 0, 0, 1, 0, 1…
$ ses      &lt;dbl&gt; -1.528, -0.588, -0.528, -0.668, -0.158, 0.022, -0.618, -0.998…
$ mathach  &lt;dbl&gt; 5.876, 19.708, 20.349, 8.781, 17.898, 4.583, -2.832, 0.523, 1…</a:t>
            </a:r>
          </a:p>
          <a:p>
            <a:pPr lvl="0" indent="0" marL="0">
              <a:buNone/>
            </a:pPr>
          </a:p>
          <a:p>
            <a:pPr lvl="0"/>
            <a:r>
              <a:rPr>
                <a:latin typeface="Courier"/>
              </a:rPr>
              <a:t>data_lv2</a:t>
            </a:r>
            <a:r>
              <a:rPr/>
              <a:t> glimpse</a:t>
            </a:r>
          </a:p>
          <a:p>
            <a:pPr lvl="0" indent="0">
              <a:buNone/>
            </a:pPr>
            <a:r>
              <a:rPr>
                <a:solidFill>
                  <a:srgbClr val="4758AB"/>
                </a:solidFill>
                <a:latin typeface="Courier"/>
              </a:rPr>
              <a:t>glimpse</a:t>
            </a:r>
            <a:r>
              <a:rPr>
                <a:solidFill>
                  <a:srgbClr val="003B4F"/>
                </a:solidFill>
                <a:latin typeface="Courier"/>
              </a:rPr>
              <a:t>(data_lv2)</a:t>
            </a:r>
          </a:p>
          <a:p>
            <a:pPr lvl="0" indent="0">
              <a:buNone/>
            </a:pPr>
            <a:r>
              <a:rPr>
                <a:latin typeface="Courier"/>
              </a:rPr>
              <a:t>Rows: 160
Columns: 4
$ id      &lt;chr&gt; "1224", "1288", "1296", "1308", "1317", "1358", "1374", "1433"…
$ size    &lt;dbl&gt; 842, 1855, 1719, 716, 455, 1430, 2400, 899, 185, 1672, 530, 53…
$ sector  &lt;dbl&gt; 0, 0, 0, 1, 1, 0, 0, 1, 1, 0, 1, 1, 0, 0, 1, 0, 0, 0, 0, 1, 1,…
$ himinty &lt;dbl&gt; 0, 0, 1, 0, 1, 0, 0, 0, 0, 0, 1, 0, 1, 1, 0, 0, 0, 0, 0, 0, 1,…</a:t>
            </a:r>
          </a:p>
          <a:p>
            <a:pPr lvl="0" indent="0" marL="0">
              <a:spcBef>
                <a:spcPts val="3000"/>
              </a:spcBef>
              <a:buNone/>
            </a:pPr>
            <a:r>
              <a:rPr b="1"/>
              <a:t>Data Summarise</a:t>
            </a:r>
          </a:p>
          <a:p>
            <a:pPr lvl="0"/>
            <a:r>
              <a:rPr>
                <a:latin typeface="Courier"/>
              </a:rPr>
              <a:t>data_lv1</a:t>
            </a:r>
            <a:r>
              <a:rPr/>
              <a:t> 기술통계</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355600"/>
                <a:gridCol w="355600"/>
                <a:gridCol w="355600"/>
                <a:gridCol w="355600"/>
                <a:gridCol w="355600"/>
                <a:gridCol w="355600"/>
                <a:gridCol w="355600"/>
                <a:gridCol w="355600"/>
                <a:gridCol w="355600"/>
                <a:gridCol w="355600"/>
                <a:gridCol w="355600"/>
                <a:gridCol w="355600"/>
                <a:gridCol w="355600"/>
                <a:gridCol w="355600"/>
              </a:tblGrid>
              <a:tr h="0">
                <a:tc>
                  <a:txBody>
                    <a:bodyPr/>
                    <a:lstStyle/>
                    <a:p>
                      <a:endParaRPr/>
                    </a:p>
                  </a:txBody>
                  <a:tcPr/>
                </a:tc>
                <a:tc>
                  <a:txBody>
                    <a:bodyPr/>
                    <a:lstStyle/>
                    <a:p>
                      <a:pPr lvl="0" indent="0" marL="0" algn="ctr">
                        <a:buNone/>
                      </a:pPr>
                      <a:r>
                        <a:rPr/>
                        <a:t>vars</a:t>
                      </a:r>
                    </a:p>
                  </a:txBody>
                  <a:tcPr/>
                </a:tc>
                <a:tc>
                  <a:txBody>
                    <a:bodyPr/>
                    <a:lstStyle/>
                    <a:p>
                      <a:pPr lvl="0" indent="0" marL="0" algn="ctr">
                        <a:buNone/>
                      </a:pPr>
                      <a:r>
                        <a:rPr/>
                        <a:t>n</a:t>
                      </a:r>
                    </a:p>
                  </a:txBody>
                  <a:tcPr/>
                </a:tc>
                <a:tc>
                  <a:txBody>
                    <a:bodyPr/>
                    <a:lstStyle/>
                    <a:p>
                      <a:pPr lvl="0" indent="0" marL="0" algn="ctr">
                        <a:buNone/>
                      </a:pPr>
                      <a:r>
                        <a:rPr/>
                        <a:t>mean</a:t>
                      </a:r>
                    </a:p>
                  </a:txBody>
                  <a:tcPr/>
                </a:tc>
                <a:tc>
                  <a:txBody>
                    <a:bodyPr/>
                    <a:lstStyle/>
                    <a:p>
                      <a:pPr lvl="0" indent="0" marL="0" algn="ctr">
                        <a:buNone/>
                      </a:pPr>
                      <a:r>
                        <a:rPr/>
                        <a:t>sd</a:t>
                      </a:r>
                    </a:p>
                  </a:txBody>
                  <a:tcPr/>
                </a:tc>
                <a:tc>
                  <a:txBody>
                    <a:bodyPr/>
                    <a:lstStyle/>
                    <a:p>
                      <a:pPr lvl="0" indent="0" marL="0" algn="ctr">
                        <a:buNone/>
                      </a:pPr>
                      <a:r>
                        <a:rPr/>
                        <a:t>median</a:t>
                      </a:r>
                    </a:p>
                  </a:txBody>
                  <a:tcPr/>
                </a:tc>
                <a:tc>
                  <a:txBody>
                    <a:bodyPr/>
                    <a:lstStyle/>
                    <a:p>
                      <a:pPr lvl="0" indent="0" marL="0" algn="ctr">
                        <a:buNone/>
                      </a:pPr>
                      <a:r>
                        <a:rPr/>
                        <a:t>trimmed</a:t>
                      </a:r>
                    </a:p>
                  </a:txBody>
                  <a:tcPr/>
                </a:tc>
                <a:tc>
                  <a:txBody>
                    <a:bodyPr/>
                    <a:lstStyle/>
                    <a:p>
                      <a:pPr lvl="0" indent="0" marL="0" algn="ctr">
                        <a:buNone/>
                      </a:pPr>
                      <a:r>
                        <a:rPr/>
                        <a:t>mad</a:t>
                      </a:r>
                    </a:p>
                  </a:txBody>
                  <a:tcPr/>
                </a:tc>
                <a:tc>
                  <a:txBody>
                    <a:bodyPr/>
                    <a:lstStyle/>
                    <a:p>
                      <a:pPr lvl="0" indent="0" marL="0" algn="ctr">
                        <a:buNone/>
                      </a:pPr>
                      <a:r>
                        <a:rPr/>
                        <a:t>min</a:t>
                      </a:r>
                    </a:p>
                  </a:txBody>
                  <a:tcPr/>
                </a:tc>
                <a:tc>
                  <a:txBody>
                    <a:bodyPr/>
                    <a:lstStyle/>
                    <a:p>
                      <a:pPr lvl="0" indent="0" marL="0" algn="ctr">
                        <a:buNone/>
                      </a:pPr>
                      <a:r>
                        <a:rPr/>
                        <a:t>max</a:t>
                      </a:r>
                    </a:p>
                  </a:txBody>
                  <a:tcPr/>
                </a:tc>
                <a:tc>
                  <a:txBody>
                    <a:bodyPr/>
                    <a:lstStyle/>
                    <a:p>
                      <a:pPr lvl="0" indent="0" marL="0" algn="ctr">
                        <a:buNone/>
                      </a:pPr>
                      <a:r>
                        <a:rPr/>
                        <a:t>range</a:t>
                      </a:r>
                    </a:p>
                  </a:txBody>
                  <a:tcPr/>
                </a:tc>
                <a:tc>
                  <a:txBody>
                    <a:bodyPr/>
                    <a:lstStyle/>
                    <a:p>
                      <a:pPr lvl="0" indent="0" marL="0" algn="ctr">
                        <a:buNone/>
                      </a:pPr>
                      <a:r>
                        <a:rPr/>
                        <a:t>skew</a:t>
                      </a:r>
                    </a:p>
                  </a:txBody>
                  <a:tcPr/>
                </a:tc>
                <a:tc>
                  <a:txBody>
                    <a:bodyPr/>
                    <a:lstStyle/>
                    <a:p>
                      <a:pPr lvl="0" indent="0" marL="0" algn="ctr">
                        <a:buNone/>
                      </a:pPr>
                      <a:r>
                        <a:rPr/>
                        <a:t>kurtosis</a:t>
                      </a:r>
                    </a:p>
                  </a:txBody>
                  <a:tcPr/>
                </a:tc>
                <a:tc>
                  <a:txBody>
                    <a:bodyPr/>
                    <a:lstStyle/>
                    <a:p>
                      <a:pPr lvl="0" indent="0" marL="0" algn="ctr">
                        <a:buNone/>
                      </a:pPr>
                      <a:r>
                        <a:rPr/>
                        <a:t>se</a:t>
                      </a:r>
                    </a:p>
                  </a:txBody>
                  <a:tcPr/>
                </a:tc>
              </a:tr>
              <a:tr h="0">
                <a:tc>
                  <a:txBody>
                    <a:bodyPr/>
                    <a:lstStyle/>
                    <a:p>
                      <a:pPr lvl="0" indent="0" marL="0" algn="l">
                        <a:buNone/>
                      </a:pPr>
                      <a:r>
                        <a:rPr/>
                        <a:t>id*</a:t>
                      </a:r>
                    </a:p>
                  </a:txBody>
                </a:tc>
                <a:tc>
                  <a:txBody>
                    <a:bodyPr/>
                    <a:lstStyle/>
                    <a:p>
                      <a:pPr lvl="0" indent="0" marL="0" algn="ctr">
                        <a:buNone/>
                      </a:pPr>
                      <a:r>
                        <a:rPr/>
                        <a:t>1</a:t>
                      </a:r>
                    </a:p>
                  </a:txBody>
                </a:tc>
                <a:tc>
                  <a:txBody>
                    <a:bodyPr/>
                    <a:lstStyle/>
                    <a:p>
                      <a:pPr lvl="0" indent="0" marL="0" algn="ctr">
                        <a:buNone/>
                      </a:pPr>
                      <a:r>
                        <a:rPr/>
                        <a:t>7185</a:t>
                      </a:r>
                    </a:p>
                  </a:txBody>
                </a:tc>
                <a:tc>
                  <a:txBody>
                    <a:bodyPr/>
                    <a:lstStyle/>
                    <a:p>
                      <a:pPr lvl="0" indent="0" marL="0" algn="ctr">
                        <a:buNone/>
                      </a:pPr>
                      <a:r>
                        <a:rPr/>
                        <a:t>79.96</a:t>
                      </a:r>
                    </a:p>
                  </a:txBody>
                </a:tc>
                <a:tc>
                  <a:txBody>
                    <a:bodyPr/>
                    <a:lstStyle/>
                    <a:p>
                      <a:pPr lvl="0" indent="0" marL="0" algn="ctr">
                        <a:buNone/>
                      </a:pPr>
                      <a:r>
                        <a:rPr/>
                        <a:t>45.44</a:t>
                      </a:r>
                    </a:p>
                  </a:txBody>
                </a:tc>
                <a:tc>
                  <a:txBody>
                    <a:bodyPr/>
                    <a:lstStyle/>
                    <a:p>
                      <a:pPr lvl="0" indent="0" marL="0" algn="ctr">
                        <a:buNone/>
                      </a:pPr>
                      <a:r>
                        <a:rPr/>
                        <a:t>79.00</a:t>
                      </a:r>
                    </a:p>
                  </a:txBody>
                </a:tc>
                <a:tc>
                  <a:txBody>
                    <a:bodyPr/>
                    <a:lstStyle/>
                    <a:p>
                      <a:pPr lvl="0" indent="0" marL="0" algn="ctr">
                        <a:buNone/>
                      </a:pPr>
                      <a:r>
                        <a:rPr/>
                        <a:t>79.71</a:t>
                      </a:r>
                    </a:p>
                  </a:txBody>
                </a:tc>
                <a:tc>
                  <a:txBody>
                    <a:bodyPr/>
                    <a:lstStyle/>
                    <a:p>
                      <a:pPr lvl="0" indent="0" marL="0" algn="ctr">
                        <a:buNone/>
                      </a:pPr>
                      <a:r>
                        <a:rPr/>
                        <a:t>57.82</a:t>
                      </a:r>
                    </a:p>
                  </a:txBody>
                </a:tc>
                <a:tc>
                  <a:txBody>
                    <a:bodyPr/>
                    <a:lstStyle/>
                    <a:p>
                      <a:pPr lvl="0" indent="0" marL="0" algn="ctr">
                        <a:buNone/>
                      </a:pPr>
                      <a:r>
                        <a:rPr/>
                        <a:t>1.00</a:t>
                      </a:r>
                    </a:p>
                  </a:txBody>
                </a:tc>
                <a:tc>
                  <a:txBody>
                    <a:bodyPr/>
                    <a:lstStyle/>
                    <a:p>
                      <a:pPr lvl="0" indent="0" marL="0" algn="ctr">
                        <a:buNone/>
                      </a:pPr>
                      <a:r>
                        <a:rPr/>
                        <a:t>160.00</a:t>
                      </a:r>
                    </a:p>
                  </a:txBody>
                </a:tc>
                <a:tc>
                  <a:txBody>
                    <a:bodyPr/>
                    <a:lstStyle/>
                    <a:p>
                      <a:pPr lvl="0" indent="0" marL="0" algn="ctr">
                        <a:buNone/>
                      </a:pPr>
                      <a:r>
                        <a:rPr/>
                        <a:t>159.00</a:t>
                      </a:r>
                    </a:p>
                  </a:txBody>
                </a:tc>
                <a:tc>
                  <a:txBody>
                    <a:bodyPr/>
                    <a:lstStyle/>
                    <a:p>
                      <a:pPr lvl="0" indent="0" marL="0" algn="ctr">
                        <a:buNone/>
                      </a:pPr>
                      <a:r>
                        <a:rPr/>
                        <a:t>0.04</a:t>
                      </a:r>
                    </a:p>
                  </a:txBody>
                </a:tc>
                <a:tc>
                  <a:txBody>
                    <a:bodyPr/>
                    <a:lstStyle/>
                    <a:p>
                      <a:pPr lvl="0" indent="0" marL="0" algn="ctr">
                        <a:buNone/>
                      </a:pPr>
                      <a:r>
                        <a:rPr/>
                        <a:t>-1.17</a:t>
                      </a:r>
                    </a:p>
                  </a:txBody>
                </a:tc>
                <a:tc>
                  <a:txBody>
                    <a:bodyPr/>
                    <a:lstStyle/>
                    <a:p>
                      <a:pPr lvl="0" indent="0" marL="0" algn="ctr">
                        <a:buNone/>
                      </a:pPr>
                      <a:r>
                        <a:rPr/>
                        <a:t>0.54</a:t>
                      </a:r>
                    </a:p>
                  </a:txBody>
                </a:tc>
              </a:tr>
              <a:tr h="0">
                <a:tc>
                  <a:txBody>
                    <a:bodyPr/>
                    <a:lstStyle/>
                    <a:p>
                      <a:pPr lvl="0" indent="0" marL="0" algn="l">
                        <a:buNone/>
                      </a:pPr>
                      <a:r>
                        <a:rPr/>
                        <a:t>minority</a:t>
                      </a:r>
                    </a:p>
                  </a:txBody>
                </a:tc>
                <a:tc>
                  <a:txBody>
                    <a:bodyPr/>
                    <a:lstStyle/>
                    <a:p>
                      <a:pPr lvl="0" indent="0" marL="0" algn="ctr">
                        <a:buNone/>
                      </a:pPr>
                      <a:r>
                        <a:rPr/>
                        <a:t>2</a:t>
                      </a:r>
                    </a:p>
                  </a:txBody>
                </a:tc>
                <a:tc>
                  <a:txBody>
                    <a:bodyPr/>
                    <a:lstStyle/>
                    <a:p>
                      <a:pPr lvl="0" indent="0" marL="0" algn="ctr">
                        <a:buNone/>
                      </a:pPr>
                      <a:r>
                        <a:rPr/>
                        <a:t>7185</a:t>
                      </a:r>
                    </a:p>
                  </a:txBody>
                </a:tc>
                <a:tc>
                  <a:txBody>
                    <a:bodyPr/>
                    <a:lstStyle/>
                    <a:p>
                      <a:pPr lvl="0" indent="0" marL="0" algn="ctr">
                        <a:buNone/>
                      </a:pPr>
                      <a:r>
                        <a:rPr/>
                        <a:t>0.27</a:t>
                      </a:r>
                    </a:p>
                  </a:txBody>
                </a:tc>
                <a:tc>
                  <a:txBody>
                    <a:bodyPr/>
                    <a:lstStyle/>
                    <a:p>
                      <a:pPr lvl="0" indent="0" marL="0" algn="ctr">
                        <a:buNone/>
                      </a:pPr>
                      <a:r>
                        <a:rPr/>
                        <a:t>0.45</a:t>
                      </a:r>
                    </a:p>
                  </a:txBody>
                </a:tc>
                <a:tc>
                  <a:txBody>
                    <a:bodyPr/>
                    <a:lstStyle/>
                    <a:p>
                      <a:pPr lvl="0" indent="0" marL="0" algn="ctr">
                        <a:buNone/>
                      </a:pPr>
                      <a:r>
                        <a:rPr/>
                        <a:t>0.00</a:t>
                      </a:r>
                    </a:p>
                  </a:txBody>
                </a:tc>
                <a:tc>
                  <a:txBody>
                    <a:bodyPr/>
                    <a:lstStyle/>
                    <a:p>
                      <a:pPr lvl="0" indent="0" marL="0" algn="ctr">
                        <a:buNone/>
                      </a:pPr>
                      <a:r>
                        <a:rPr/>
                        <a:t>0.22</a:t>
                      </a:r>
                    </a:p>
                  </a:txBody>
                </a:tc>
                <a:tc>
                  <a:txBody>
                    <a:bodyPr/>
                    <a:lstStyle/>
                    <a:p>
                      <a:pPr lvl="0" indent="0" marL="0" algn="ctr">
                        <a:buNone/>
                      </a:pPr>
                      <a:r>
                        <a:rPr/>
                        <a:t>0.00</a:t>
                      </a:r>
                    </a:p>
                  </a:txBody>
                </a:tc>
                <a:tc>
                  <a:txBody>
                    <a:bodyPr/>
                    <a:lstStyle/>
                    <a:p>
                      <a:pPr lvl="0" indent="0" marL="0" algn="ctr">
                        <a:buNone/>
                      </a:pPr>
                      <a:r>
                        <a:rPr/>
                        <a:t>0.00</a:t>
                      </a:r>
                    </a:p>
                  </a:txBody>
                </a:tc>
                <a:tc>
                  <a:txBody>
                    <a:bodyPr/>
                    <a:lstStyle/>
                    <a:p>
                      <a:pPr lvl="0" indent="0" marL="0" algn="ctr">
                        <a:buNone/>
                      </a:pPr>
                      <a:r>
                        <a:rPr/>
                        <a:t>1.00</a:t>
                      </a:r>
                    </a:p>
                  </a:txBody>
                </a:tc>
                <a:tc>
                  <a:txBody>
                    <a:bodyPr/>
                    <a:lstStyle/>
                    <a:p>
                      <a:pPr lvl="0" indent="0" marL="0" algn="ctr">
                        <a:buNone/>
                      </a:pPr>
                      <a:r>
                        <a:rPr/>
                        <a:t>1.00</a:t>
                      </a:r>
                    </a:p>
                  </a:txBody>
                </a:tc>
                <a:tc>
                  <a:txBody>
                    <a:bodyPr/>
                    <a:lstStyle/>
                    <a:p>
                      <a:pPr lvl="0" indent="0" marL="0" algn="ctr">
                        <a:buNone/>
                      </a:pPr>
                      <a:r>
                        <a:rPr/>
                        <a:t>1.01</a:t>
                      </a:r>
                    </a:p>
                  </a:txBody>
                </a:tc>
                <a:tc>
                  <a:txBody>
                    <a:bodyPr/>
                    <a:lstStyle/>
                    <a:p>
                      <a:pPr lvl="0" indent="0" marL="0" algn="ctr">
                        <a:buNone/>
                      </a:pPr>
                      <a:r>
                        <a:rPr/>
                        <a:t>-0.98</a:t>
                      </a:r>
                    </a:p>
                  </a:txBody>
                </a:tc>
                <a:tc>
                  <a:txBody>
                    <a:bodyPr/>
                    <a:lstStyle/>
                    <a:p>
                      <a:pPr lvl="0" indent="0" marL="0" algn="ctr">
                        <a:buNone/>
                      </a:pPr>
                      <a:r>
                        <a:rPr/>
                        <a:t>0.01</a:t>
                      </a:r>
                    </a:p>
                  </a:txBody>
                </a:tc>
              </a:tr>
              <a:tr h="0">
                <a:tc>
                  <a:txBody>
                    <a:bodyPr/>
                    <a:lstStyle/>
                    <a:p>
                      <a:pPr lvl="0" indent="0" marL="0" algn="l">
                        <a:buNone/>
                      </a:pPr>
                      <a:r>
                        <a:rPr/>
                        <a:t>female</a:t>
                      </a:r>
                    </a:p>
                  </a:txBody>
                </a:tc>
                <a:tc>
                  <a:txBody>
                    <a:bodyPr/>
                    <a:lstStyle/>
                    <a:p>
                      <a:pPr lvl="0" indent="0" marL="0" algn="ctr">
                        <a:buNone/>
                      </a:pPr>
                      <a:r>
                        <a:rPr/>
                        <a:t>3</a:t>
                      </a:r>
                    </a:p>
                  </a:txBody>
                </a:tc>
                <a:tc>
                  <a:txBody>
                    <a:bodyPr/>
                    <a:lstStyle/>
                    <a:p>
                      <a:pPr lvl="0" indent="0" marL="0" algn="ctr">
                        <a:buNone/>
                      </a:pPr>
                      <a:r>
                        <a:rPr/>
                        <a:t>7185</a:t>
                      </a:r>
                    </a:p>
                  </a:txBody>
                </a:tc>
                <a:tc>
                  <a:txBody>
                    <a:bodyPr/>
                    <a:lstStyle/>
                    <a:p>
                      <a:pPr lvl="0" indent="0" marL="0" algn="ctr">
                        <a:buNone/>
                      </a:pPr>
                      <a:r>
                        <a:rPr/>
                        <a:t>0.53</a:t>
                      </a:r>
                    </a:p>
                  </a:txBody>
                </a:tc>
                <a:tc>
                  <a:txBody>
                    <a:bodyPr/>
                    <a:lstStyle/>
                    <a:p>
                      <a:pPr lvl="0" indent="0" marL="0" algn="ctr">
                        <a:buNone/>
                      </a:pPr>
                      <a:r>
                        <a:rPr/>
                        <a:t>0.50</a:t>
                      </a:r>
                    </a:p>
                  </a:txBody>
                </a:tc>
                <a:tc>
                  <a:txBody>
                    <a:bodyPr/>
                    <a:lstStyle/>
                    <a:p>
                      <a:pPr lvl="0" indent="0" marL="0" algn="ctr">
                        <a:buNone/>
                      </a:pPr>
                      <a:r>
                        <a:rPr/>
                        <a:t>1.00</a:t>
                      </a:r>
                    </a:p>
                  </a:txBody>
                </a:tc>
                <a:tc>
                  <a:txBody>
                    <a:bodyPr/>
                    <a:lstStyle/>
                    <a:p>
                      <a:pPr lvl="0" indent="0" marL="0" algn="ctr">
                        <a:buNone/>
                      </a:pPr>
                      <a:r>
                        <a:rPr/>
                        <a:t>0.54</a:t>
                      </a:r>
                    </a:p>
                  </a:txBody>
                </a:tc>
                <a:tc>
                  <a:txBody>
                    <a:bodyPr/>
                    <a:lstStyle/>
                    <a:p>
                      <a:pPr lvl="0" indent="0" marL="0" algn="ctr">
                        <a:buNone/>
                      </a:pPr>
                      <a:r>
                        <a:rPr/>
                        <a:t>0.00</a:t>
                      </a:r>
                    </a:p>
                  </a:txBody>
                </a:tc>
                <a:tc>
                  <a:txBody>
                    <a:bodyPr/>
                    <a:lstStyle/>
                    <a:p>
                      <a:pPr lvl="0" indent="0" marL="0" algn="ctr">
                        <a:buNone/>
                      </a:pPr>
                      <a:r>
                        <a:rPr/>
                        <a:t>0.00</a:t>
                      </a:r>
                    </a:p>
                  </a:txBody>
                </a:tc>
                <a:tc>
                  <a:txBody>
                    <a:bodyPr/>
                    <a:lstStyle/>
                    <a:p>
                      <a:pPr lvl="0" indent="0" marL="0" algn="ctr">
                        <a:buNone/>
                      </a:pPr>
                      <a:r>
                        <a:rPr/>
                        <a:t>1.00</a:t>
                      </a:r>
                    </a:p>
                  </a:txBody>
                </a:tc>
                <a:tc>
                  <a:txBody>
                    <a:bodyPr/>
                    <a:lstStyle/>
                    <a:p>
                      <a:pPr lvl="0" indent="0" marL="0" algn="ctr">
                        <a:buNone/>
                      </a:pPr>
                      <a:r>
                        <a:rPr/>
                        <a:t>1.00</a:t>
                      </a:r>
                    </a:p>
                  </a:txBody>
                </a:tc>
                <a:tc>
                  <a:txBody>
                    <a:bodyPr/>
                    <a:lstStyle/>
                    <a:p>
                      <a:pPr lvl="0" indent="0" marL="0" algn="ctr">
                        <a:buNone/>
                      </a:pPr>
                      <a:r>
                        <a:rPr/>
                        <a:t>-0.11</a:t>
                      </a:r>
                    </a:p>
                  </a:txBody>
                </a:tc>
                <a:tc>
                  <a:txBody>
                    <a:bodyPr/>
                    <a:lstStyle/>
                    <a:p>
                      <a:pPr lvl="0" indent="0" marL="0" algn="ctr">
                        <a:buNone/>
                      </a:pPr>
                      <a:r>
                        <a:rPr/>
                        <a:t>-1.99</a:t>
                      </a:r>
                    </a:p>
                  </a:txBody>
                </a:tc>
                <a:tc>
                  <a:txBody>
                    <a:bodyPr/>
                    <a:lstStyle/>
                    <a:p>
                      <a:pPr lvl="0" indent="0" marL="0" algn="ctr">
                        <a:buNone/>
                      </a:pPr>
                      <a:r>
                        <a:rPr/>
                        <a:t>0.01</a:t>
                      </a:r>
                    </a:p>
                  </a:txBody>
                </a:tc>
              </a:tr>
              <a:tr h="0">
                <a:tc>
                  <a:txBody>
                    <a:bodyPr/>
                    <a:lstStyle/>
                    <a:p>
                      <a:pPr lvl="0" indent="0" marL="0" algn="l">
                        <a:buNone/>
                      </a:pPr>
                      <a:r>
                        <a:rPr/>
                        <a:t>ses</a:t>
                      </a:r>
                    </a:p>
                  </a:txBody>
                </a:tc>
                <a:tc>
                  <a:txBody>
                    <a:bodyPr/>
                    <a:lstStyle/>
                    <a:p>
                      <a:pPr lvl="0" indent="0" marL="0" algn="ctr">
                        <a:buNone/>
                      </a:pPr>
                      <a:r>
                        <a:rPr/>
                        <a:t>4</a:t>
                      </a:r>
                    </a:p>
                  </a:txBody>
                </a:tc>
                <a:tc>
                  <a:txBody>
                    <a:bodyPr/>
                    <a:lstStyle/>
                    <a:p>
                      <a:pPr lvl="0" indent="0" marL="0" algn="ctr">
                        <a:buNone/>
                      </a:pPr>
                      <a:r>
                        <a:rPr/>
                        <a:t>7185</a:t>
                      </a:r>
                    </a:p>
                  </a:txBody>
                </a:tc>
                <a:tc>
                  <a:txBody>
                    <a:bodyPr/>
                    <a:lstStyle/>
                    <a:p>
                      <a:pPr lvl="0" indent="0" marL="0" algn="ctr">
                        <a:buNone/>
                      </a:pPr>
                      <a:r>
                        <a:rPr/>
                        <a:t>0.00</a:t>
                      </a:r>
                    </a:p>
                  </a:txBody>
                </a:tc>
                <a:tc>
                  <a:txBody>
                    <a:bodyPr/>
                    <a:lstStyle/>
                    <a:p>
                      <a:pPr lvl="0" indent="0" marL="0" algn="ctr">
                        <a:buNone/>
                      </a:pPr>
                      <a:r>
                        <a:rPr/>
                        <a:t>0.78</a:t>
                      </a:r>
                    </a:p>
                  </a:txBody>
                </a:tc>
                <a:tc>
                  <a:txBody>
                    <a:bodyPr/>
                    <a:lstStyle/>
                    <a:p>
                      <a:pPr lvl="0" indent="0" marL="0" algn="ctr">
                        <a:buNone/>
                      </a:pPr>
                      <a:r>
                        <a:rPr/>
                        <a:t>0.00</a:t>
                      </a:r>
                    </a:p>
                  </a:txBody>
                </a:tc>
                <a:tc>
                  <a:txBody>
                    <a:bodyPr/>
                    <a:lstStyle/>
                    <a:p>
                      <a:pPr lvl="0" indent="0" marL="0" algn="ctr">
                        <a:buNone/>
                      </a:pPr>
                      <a:r>
                        <a:rPr/>
                        <a:t>0.02</a:t>
                      </a:r>
                    </a:p>
                  </a:txBody>
                </a:tc>
                <a:tc>
                  <a:txBody>
                    <a:bodyPr/>
                    <a:lstStyle/>
                    <a:p>
                      <a:pPr lvl="0" indent="0" marL="0" algn="ctr">
                        <a:buNone/>
                      </a:pPr>
                      <a:r>
                        <a:rPr/>
                        <a:t>0.85</a:t>
                      </a:r>
                    </a:p>
                  </a:txBody>
                </a:tc>
                <a:tc>
                  <a:txBody>
                    <a:bodyPr/>
                    <a:lstStyle/>
                    <a:p>
                      <a:pPr lvl="0" indent="0" marL="0" algn="ctr">
                        <a:buNone/>
                      </a:pPr>
                      <a:r>
                        <a:rPr/>
                        <a:t>-3.76</a:t>
                      </a:r>
                    </a:p>
                  </a:txBody>
                </a:tc>
                <a:tc>
                  <a:txBody>
                    <a:bodyPr/>
                    <a:lstStyle/>
                    <a:p>
                      <a:pPr lvl="0" indent="0" marL="0" algn="ctr">
                        <a:buNone/>
                      </a:pPr>
                      <a:r>
                        <a:rPr/>
                        <a:t>2.69</a:t>
                      </a:r>
                    </a:p>
                  </a:txBody>
                </a:tc>
                <a:tc>
                  <a:txBody>
                    <a:bodyPr/>
                    <a:lstStyle/>
                    <a:p>
                      <a:pPr lvl="0" indent="0" marL="0" algn="ctr">
                        <a:buNone/>
                      </a:pPr>
                      <a:r>
                        <a:rPr/>
                        <a:t>6.45</a:t>
                      </a:r>
                    </a:p>
                  </a:txBody>
                </a:tc>
                <a:tc>
                  <a:txBody>
                    <a:bodyPr/>
                    <a:lstStyle/>
                    <a:p>
                      <a:pPr lvl="0" indent="0" marL="0" algn="ctr">
                        <a:buNone/>
                      </a:pPr>
                      <a:r>
                        <a:rPr/>
                        <a:t>-0.23</a:t>
                      </a:r>
                    </a:p>
                  </a:txBody>
                </a:tc>
                <a:tc>
                  <a:txBody>
                    <a:bodyPr/>
                    <a:lstStyle/>
                    <a:p>
                      <a:pPr lvl="0" indent="0" marL="0" algn="ctr">
                        <a:buNone/>
                      </a:pPr>
                      <a:r>
                        <a:rPr/>
                        <a:t>-0.38</a:t>
                      </a:r>
                    </a:p>
                  </a:txBody>
                </a:tc>
                <a:tc>
                  <a:txBody>
                    <a:bodyPr/>
                    <a:lstStyle/>
                    <a:p>
                      <a:pPr lvl="0" indent="0" marL="0" algn="ctr">
                        <a:buNone/>
                      </a:pPr>
                      <a:r>
                        <a:rPr/>
                        <a:t>0.01</a:t>
                      </a:r>
                    </a:p>
                  </a:txBody>
                </a:tc>
              </a:tr>
              <a:tr h="0">
                <a:tc>
                  <a:txBody>
                    <a:bodyPr/>
                    <a:lstStyle/>
                    <a:p>
                      <a:pPr lvl="0" indent="0" marL="0" algn="l">
                        <a:buNone/>
                      </a:pPr>
                      <a:r>
                        <a:rPr/>
                        <a:t>mathach</a:t>
                      </a:r>
                    </a:p>
                  </a:txBody>
                </a:tc>
                <a:tc>
                  <a:txBody>
                    <a:bodyPr/>
                    <a:lstStyle/>
                    <a:p>
                      <a:pPr lvl="0" indent="0" marL="0" algn="ctr">
                        <a:buNone/>
                      </a:pPr>
                      <a:r>
                        <a:rPr/>
                        <a:t>5</a:t>
                      </a:r>
                    </a:p>
                  </a:txBody>
                </a:tc>
                <a:tc>
                  <a:txBody>
                    <a:bodyPr/>
                    <a:lstStyle/>
                    <a:p>
                      <a:pPr lvl="0" indent="0" marL="0" algn="ctr">
                        <a:buNone/>
                      </a:pPr>
                      <a:r>
                        <a:rPr/>
                        <a:t>7185</a:t>
                      </a:r>
                    </a:p>
                  </a:txBody>
                </a:tc>
                <a:tc>
                  <a:txBody>
                    <a:bodyPr/>
                    <a:lstStyle/>
                    <a:p>
                      <a:pPr lvl="0" indent="0" marL="0" algn="ctr">
                        <a:buNone/>
                      </a:pPr>
                      <a:r>
                        <a:rPr/>
                        <a:t>12.75</a:t>
                      </a:r>
                    </a:p>
                  </a:txBody>
                </a:tc>
                <a:tc>
                  <a:txBody>
                    <a:bodyPr/>
                    <a:lstStyle/>
                    <a:p>
                      <a:pPr lvl="0" indent="0" marL="0" algn="ctr">
                        <a:buNone/>
                      </a:pPr>
                      <a:r>
                        <a:rPr/>
                        <a:t>6.88</a:t>
                      </a:r>
                    </a:p>
                  </a:txBody>
                </a:tc>
                <a:tc>
                  <a:txBody>
                    <a:bodyPr/>
                    <a:lstStyle/>
                    <a:p>
                      <a:pPr lvl="0" indent="0" marL="0" algn="ctr">
                        <a:buNone/>
                      </a:pPr>
                      <a:r>
                        <a:rPr/>
                        <a:t>13.13</a:t>
                      </a:r>
                    </a:p>
                  </a:txBody>
                </a:tc>
                <a:tc>
                  <a:txBody>
                    <a:bodyPr/>
                    <a:lstStyle/>
                    <a:p>
                      <a:pPr lvl="0" indent="0" marL="0" algn="ctr">
                        <a:buNone/>
                      </a:pPr>
                      <a:r>
                        <a:rPr/>
                        <a:t>12.91</a:t>
                      </a:r>
                    </a:p>
                  </a:txBody>
                </a:tc>
                <a:tc>
                  <a:txBody>
                    <a:bodyPr/>
                    <a:lstStyle/>
                    <a:p>
                      <a:pPr lvl="0" indent="0" marL="0" algn="ctr">
                        <a:buNone/>
                      </a:pPr>
                      <a:r>
                        <a:rPr/>
                        <a:t>8.12</a:t>
                      </a:r>
                    </a:p>
                  </a:txBody>
                </a:tc>
                <a:tc>
                  <a:txBody>
                    <a:bodyPr/>
                    <a:lstStyle/>
                    <a:p>
                      <a:pPr lvl="0" indent="0" marL="0" algn="ctr">
                        <a:buNone/>
                      </a:pPr>
                      <a:r>
                        <a:rPr/>
                        <a:t>-2.83</a:t>
                      </a:r>
                    </a:p>
                  </a:txBody>
                </a:tc>
                <a:tc>
                  <a:txBody>
                    <a:bodyPr/>
                    <a:lstStyle/>
                    <a:p>
                      <a:pPr lvl="0" indent="0" marL="0" algn="ctr">
                        <a:buNone/>
                      </a:pPr>
                      <a:r>
                        <a:rPr/>
                        <a:t>24.99</a:t>
                      </a:r>
                    </a:p>
                  </a:txBody>
                </a:tc>
                <a:tc>
                  <a:txBody>
                    <a:bodyPr/>
                    <a:lstStyle/>
                    <a:p>
                      <a:pPr lvl="0" indent="0" marL="0" algn="ctr">
                        <a:buNone/>
                      </a:pPr>
                      <a:r>
                        <a:rPr/>
                        <a:t>27.82</a:t>
                      </a:r>
                    </a:p>
                  </a:txBody>
                </a:tc>
                <a:tc>
                  <a:txBody>
                    <a:bodyPr/>
                    <a:lstStyle/>
                    <a:p>
                      <a:pPr lvl="0" indent="0" marL="0" algn="ctr">
                        <a:buNone/>
                      </a:pPr>
                      <a:r>
                        <a:rPr/>
                        <a:t>-0.18</a:t>
                      </a:r>
                    </a:p>
                  </a:txBody>
                </a:tc>
                <a:tc>
                  <a:txBody>
                    <a:bodyPr/>
                    <a:lstStyle/>
                    <a:p>
                      <a:pPr lvl="0" indent="0" marL="0" algn="ctr">
                        <a:buNone/>
                      </a:pPr>
                      <a:r>
                        <a:rPr/>
                        <a:t>-0.92</a:t>
                      </a:r>
                    </a:p>
                  </a:txBody>
                </a:tc>
                <a:tc>
                  <a:txBody>
                    <a:bodyPr/>
                    <a:lstStyle/>
                    <a:p>
                      <a:pPr lvl="0" indent="0" marL="0" algn="ctr">
                        <a:buNone/>
                      </a:pPr>
                      <a:r>
                        <a:rPr/>
                        <a:t>0.08</a:t>
                      </a:r>
                    </a:p>
                  </a:txBody>
                </a:tc>
              </a:tr>
            </a:tbl>
          </a:graphicData>
        </a:graphic>
      </p:graphicFrame>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p>
          <a:p>
            <a:pPr lvl="0"/>
            <a:r>
              <a:rPr>
                <a:latin typeface="Courier"/>
              </a:rPr>
              <a:t>data_lv2</a:t>
            </a:r>
            <a:r>
              <a:rPr/>
              <a:t> 기술통계</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355600"/>
                <a:gridCol w="355600"/>
                <a:gridCol w="355600"/>
                <a:gridCol w="355600"/>
                <a:gridCol w="355600"/>
                <a:gridCol w="355600"/>
                <a:gridCol w="355600"/>
                <a:gridCol w="355600"/>
                <a:gridCol w="355600"/>
                <a:gridCol w="355600"/>
                <a:gridCol w="355600"/>
                <a:gridCol w="355600"/>
                <a:gridCol w="355600"/>
                <a:gridCol w="355600"/>
              </a:tblGrid>
              <a:tr h="0">
                <a:tc>
                  <a:txBody>
                    <a:bodyPr/>
                    <a:lstStyle/>
                    <a:p>
                      <a:endParaRPr/>
                    </a:p>
                  </a:txBody>
                  <a:tcPr/>
                </a:tc>
                <a:tc>
                  <a:txBody>
                    <a:bodyPr/>
                    <a:lstStyle/>
                    <a:p>
                      <a:pPr lvl="0" indent="0" marL="0" algn="ctr">
                        <a:buNone/>
                      </a:pPr>
                      <a:r>
                        <a:rPr/>
                        <a:t>vars</a:t>
                      </a:r>
                    </a:p>
                  </a:txBody>
                  <a:tcPr/>
                </a:tc>
                <a:tc>
                  <a:txBody>
                    <a:bodyPr/>
                    <a:lstStyle/>
                    <a:p>
                      <a:pPr lvl="0" indent="0" marL="0" algn="ctr">
                        <a:buNone/>
                      </a:pPr>
                      <a:r>
                        <a:rPr/>
                        <a:t>n</a:t>
                      </a:r>
                    </a:p>
                  </a:txBody>
                  <a:tcPr/>
                </a:tc>
                <a:tc>
                  <a:txBody>
                    <a:bodyPr/>
                    <a:lstStyle/>
                    <a:p>
                      <a:pPr lvl="0" indent="0" marL="0" algn="ctr">
                        <a:buNone/>
                      </a:pPr>
                      <a:r>
                        <a:rPr/>
                        <a:t>mean</a:t>
                      </a:r>
                    </a:p>
                  </a:txBody>
                  <a:tcPr/>
                </a:tc>
                <a:tc>
                  <a:txBody>
                    <a:bodyPr/>
                    <a:lstStyle/>
                    <a:p>
                      <a:pPr lvl="0" indent="0" marL="0" algn="ctr">
                        <a:buNone/>
                      </a:pPr>
                      <a:r>
                        <a:rPr/>
                        <a:t>sd</a:t>
                      </a:r>
                    </a:p>
                  </a:txBody>
                  <a:tcPr/>
                </a:tc>
                <a:tc>
                  <a:txBody>
                    <a:bodyPr/>
                    <a:lstStyle/>
                    <a:p>
                      <a:pPr lvl="0" indent="0" marL="0" algn="ctr">
                        <a:buNone/>
                      </a:pPr>
                      <a:r>
                        <a:rPr/>
                        <a:t>median</a:t>
                      </a:r>
                    </a:p>
                  </a:txBody>
                  <a:tcPr/>
                </a:tc>
                <a:tc>
                  <a:txBody>
                    <a:bodyPr/>
                    <a:lstStyle/>
                    <a:p>
                      <a:pPr lvl="0" indent="0" marL="0" algn="ctr">
                        <a:buNone/>
                      </a:pPr>
                      <a:r>
                        <a:rPr/>
                        <a:t>trimmed</a:t>
                      </a:r>
                    </a:p>
                  </a:txBody>
                  <a:tcPr/>
                </a:tc>
                <a:tc>
                  <a:txBody>
                    <a:bodyPr/>
                    <a:lstStyle/>
                    <a:p>
                      <a:pPr lvl="0" indent="0" marL="0" algn="ctr">
                        <a:buNone/>
                      </a:pPr>
                      <a:r>
                        <a:rPr/>
                        <a:t>mad</a:t>
                      </a:r>
                    </a:p>
                  </a:txBody>
                  <a:tcPr/>
                </a:tc>
                <a:tc>
                  <a:txBody>
                    <a:bodyPr/>
                    <a:lstStyle/>
                    <a:p>
                      <a:pPr lvl="0" indent="0" marL="0" algn="ctr">
                        <a:buNone/>
                      </a:pPr>
                      <a:r>
                        <a:rPr/>
                        <a:t>min</a:t>
                      </a:r>
                    </a:p>
                  </a:txBody>
                  <a:tcPr/>
                </a:tc>
                <a:tc>
                  <a:txBody>
                    <a:bodyPr/>
                    <a:lstStyle/>
                    <a:p>
                      <a:pPr lvl="0" indent="0" marL="0" algn="ctr">
                        <a:buNone/>
                      </a:pPr>
                      <a:r>
                        <a:rPr/>
                        <a:t>max</a:t>
                      </a:r>
                    </a:p>
                  </a:txBody>
                  <a:tcPr/>
                </a:tc>
                <a:tc>
                  <a:txBody>
                    <a:bodyPr/>
                    <a:lstStyle/>
                    <a:p>
                      <a:pPr lvl="0" indent="0" marL="0" algn="ctr">
                        <a:buNone/>
                      </a:pPr>
                      <a:r>
                        <a:rPr/>
                        <a:t>range</a:t>
                      </a:r>
                    </a:p>
                  </a:txBody>
                  <a:tcPr/>
                </a:tc>
                <a:tc>
                  <a:txBody>
                    <a:bodyPr/>
                    <a:lstStyle/>
                    <a:p>
                      <a:pPr lvl="0" indent="0" marL="0" algn="ctr">
                        <a:buNone/>
                      </a:pPr>
                      <a:r>
                        <a:rPr/>
                        <a:t>skew</a:t>
                      </a:r>
                    </a:p>
                  </a:txBody>
                  <a:tcPr/>
                </a:tc>
                <a:tc>
                  <a:txBody>
                    <a:bodyPr/>
                    <a:lstStyle/>
                    <a:p>
                      <a:pPr lvl="0" indent="0" marL="0" algn="ctr">
                        <a:buNone/>
                      </a:pPr>
                      <a:r>
                        <a:rPr/>
                        <a:t>kurtosis</a:t>
                      </a:r>
                    </a:p>
                  </a:txBody>
                  <a:tcPr/>
                </a:tc>
                <a:tc>
                  <a:txBody>
                    <a:bodyPr/>
                    <a:lstStyle/>
                    <a:p>
                      <a:pPr lvl="0" indent="0" marL="0" algn="ctr">
                        <a:buNone/>
                      </a:pPr>
                      <a:r>
                        <a:rPr/>
                        <a:t>se</a:t>
                      </a:r>
                    </a:p>
                  </a:txBody>
                  <a:tcPr/>
                </a:tc>
              </a:tr>
              <a:tr h="0">
                <a:tc>
                  <a:txBody>
                    <a:bodyPr/>
                    <a:lstStyle/>
                    <a:p>
                      <a:pPr lvl="0" indent="0" marL="0" algn="l">
                        <a:buNone/>
                      </a:pPr>
                      <a:r>
                        <a:rPr/>
                        <a:t>id*</a:t>
                      </a:r>
                    </a:p>
                  </a:txBody>
                </a:tc>
                <a:tc>
                  <a:txBody>
                    <a:bodyPr/>
                    <a:lstStyle/>
                    <a:p>
                      <a:pPr lvl="0" indent="0" marL="0" algn="ctr">
                        <a:buNone/>
                      </a:pPr>
                      <a:r>
                        <a:rPr/>
                        <a:t>1</a:t>
                      </a:r>
                    </a:p>
                  </a:txBody>
                </a:tc>
                <a:tc>
                  <a:txBody>
                    <a:bodyPr/>
                    <a:lstStyle/>
                    <a:p>
                      <a:pPr lvl="0" indent="0" marL="0" algn="ctr">
                        <a:buNone/>
                      </a:pPr>
                      <a:r>
                        <a:rPr/>
                        <a:t>160</a:t>
                      </a:r>
                    </a:p>
                  </a:txBody>
                </a:tc>
                <a:tc>
                  <a:txBody>
                    <a:bodyPr/>
                    <a:lstStyle/>
                    <a:p>
                      <a:pPr lvl="0" indent="0" marL="0" algn="ctr">
                        <a:buNone/>
                      </a:pPr>
                      <a:r>
                        <a:rPr/>
                        <a:t>80.50</a:t>
                      </a:r>
                    </a:p>
                  </a:txBody>
                </a:tc>
                <a:tc>
                  <a:txBody>
                    <a:bodyPr/>
                    <a:lstStyle/>
                    <a:p>
                      <a:pPr lvl="0" indent="0" marL="0" algn="ctr">
                        <a:buNone/>
                      </a:pPr>
                      <a:r>
                        <a:rPr/>
                        <a:t>46.33</a:t>
                      </a:r>
                    </a:p>
                  </a:txBody>
                </a:tc>
                <a:tc>
                  <a:txBody>
                    <a:bodyPr/>
                    <a:lstStyle/>
                    <a:p>
                      <a:pPr lvl="0" indent="0" marL="0" algn="ctr">
                        <a:buNone/>
                      </a:pPr>
                      <a:r>
                        <a:rPr/>
                        <a:t>80.5</a:t>
                      </a:r>
                    </a:p>
                  </a:txBody>
                </a:tc>
                <a:tc>
                  <a:txBody>
                    <a:bodyPr/>
                    <a:lstStyle/>
                    <a:p>
                      <a:pPr lvl="0" indent="0" marL="0" algn="ctr">
                        <a:buNone/>
                      </a:pPr>
                      <a:r>
                        <a:rPr/>
                        <a:t>80.50</a:t>
                      </a:r>
                    </a:p>
                  </a:txBody>
                </a:tc>
                <a:tc>
                  <a:txBody>
                    <a:bodyPr/>
                    <a:lstStyle/>
                    <a:p>
                      <a:pPr lvl="0" indent="0" marL="0" algn="ctr">
                        <a:buNone/>
                      </a:pPr>
                      <a:r>
                        <a:rPr/>
                        <a:t>59.30</a:t>
                      </a:r>
                    </a:p>
                  </a:txBody>
                </a:tc>
                <a:tc>
                  <a:txBody>
                    <a:bodyPr/>
                    <a:lstStyle/>
                    <a:p>
                      <a:pPr lvl="0" indent="0" marL="0" algn="ctr">
                        <a:buNone/>
                      </a:pPr>
                      <a:r>
                        <a:rPr/>
                        <a:t>1</a:t>
                      </a:r>
                    </a:p>
                  </a:txBody>
                </a:tc>
                <a:tc>
                  <a:txBody>
                    <a:bodyPr/>
                    <a:lstStyle/>
                    <a:p>
                      <a:pPr lvl="0" indent="0" marL="0" algn="ctr">
                        <a:buNone/>
                      </a:pPr>
                      <a:r>
                        <a:rPr/>
                        <a:t>160</a:t>
                      </a:r>
                    </a:p>
                  </a:txBody>
                </a:tc>
                <a:tc>
                  <a:txBody>
                    <a:bodyPr/>
                    <a:lstStyle/>
                    <a:p>
                      <a:pPr lvl="0" indent="0" marL="0" algn="ctr">
                        <a:buNone/>
                      </a:pPr>
                      <a:r>
                        <a:rPr/>
                        <a:t>159</a:t>
                      </a:r>
                    </a:p>
                  </a:txBody>
                </a:tc>
                <a:tc>
                  <a:txBody>
                    <a:bodyPr/>
                    <a:lstStyle/>
                    <a:p>
                      <a:pPr lvl="0" indent="0" marL="0" algn="ctr">
                        <a:buNone/>
                      </a:pPr>
                      <a:r>
                        <a:rPr/>
                        <a:t>0.00</a:t>
                      </a:r>
                    </a:p>
                  </a:txBody>
                </a:tc>
                <a:tc>
                  <a:txBody>
                    <a:bodyPr/>
                    <a:lstStyle/>
                    <a:p>
                      <a:pPr lvl="0" indent="0" marL="0" algn="ctr">
                        <a:buNone/>
                      </a:pPr>
                      <a:r>
                        <a:rPr/>
                        <a:t>-1.22</a:t>
                      </a:r>
                    </a:p>
                  </a:txBody>
                </a:tc>
                <a:tc>
                  <a:txBody>
                    <a:bodyPr/>
                    <a:lstStyle/>
                    <a:p>
                      <a:pPr lvl="0" indent="0" marL="0" algn="ctr">
                        <a:buNone/>
                      </a:pPr>
                      <a:r>
                        <a:rPr/>
                        <a:t>3.66</a:t>
                      </a:r>
                    </a:p>
                  </a:txBody>
                </a:tc>
              </a:tr>
              <a:tr h="0">
                <a:tc>
                  <a:txBody>
                    <a:bodyPr/>
                    <a:lstStyle/>
                    <a:p>
                      <a:pPr lvl="0" indent="0" marL="0" algn="l">
                        <a:buNone/>
                      </a:pPr>
                      <a:r>
                        <a:rPr/>
                        <a:t>size</a:t>
                      </a:r>
                    </a:p>
                  </a:txBody>
                </a:tc>
                <a:tc>
                  <a:txBody>
                    <a:bodyPr/>
                    <a:lstStyle/>
                    <a:p>
                      <a:pPr lvl="0" indent="0" marL="0" algn="ctr">
                        <a:buNone/>
                      </a:pPr>
                      <a:r>
                        <a:rPr/>
                        <a:t>2</a:t>
                      </a:r>
                    </a:p>
                  </a:txBody>
                </a:tc>
                <a:tc>
                  <a:txBody>
                    <a:bodyPr/>
                    <a:lstStyle/>
                    <a:p>
                      <a:pPr lvl="0" indent="0" marL="0" algn="ctr">
                        <a:buNone/>
                      </a:pPr>
                      <a:r>
                        <a:rPr/>
                        <a:t>160</a:t>
                      </a:r>
                    </a:p>
                  </a:txBody>
                </a:tc>
                <a:tc>
                  <a:txBody>
                    <a:bodyPr/>
                    <a:lstStyle/>
                    <a:p>
                      <a:pPr lvl="0" indent="0" marL="0" algn="ctr">
                        <a:buNone/>
                      </a:pPr>
                      <a:r>
                        <a:rPr/>
                        <a:t>1097.83</a:t>
                      </a:r>
                    </a:p>
                  </a:txBody>
                </a:tc>
                <a:tc>
                  <a:txBody>
                    <a:bodyPr/>
                    <a:lstStyle/>
                    <a:p>
                      <a:pPr lvl="0" indent="0" marL="0" algn="ctr">
                        <a:buNone/>
                      </a:pPr>
                      <a:r>
                        <a:rPr/>
                        <a:t>629.51</a:t>
                      </a:r>
                    </a:p>
                  </a:txBody>
                </a:tc>
                <a:tc>
                  <a:txBody>
                    <a:bodyPr/>
                    <a:lstStyle/>
                    <a:p>
                      <a:pPr lvl="0" indent="0" marL="0" algn="ctr">
                        <a:buNone/>
                      </a:pPr>
                      <a:r>
                        <a:rPr/>
                        <a:t>1061.0</a:t>
                      </a:r>
                    </a:p>
                  </a:txBody>
                </a:tc>
                <a:tc>
                  <a:txBody>
                    <a:bodyPr/>
                    <a:lstStyle/>
                    <a:p>
                      <a:pPr lvl="0" indent="0" marL="0" algn="ctr">
                        <a:buNone/>
                      </a:pPr>
                      <a:r>
                        <a:rPr/>
                        <a:t>1058.24</a:t>
                      </a:r>
                    </a:p>
                  </a:txBody>
                </a:tc>
                <a:tc>
                  <a:txBody>
                    <a:bodyPr/>
                    <a:lstStyle/>
                    <a:p>
                      <a:pPr lvl="0" indent="0" marL="0" algn="ctr">
                        <a:buNone/>
                      </a:pPr>
                      <a:r>
                        <a:rPr/>
                        <a:t>695.34</a:t>
                      </a:r>
                    </a:p>
                  </a:txBody>
                </a:tc>
                <a:tc>
                  <a:txBody>
                    <a:bodyPr/>
                    <a:lstStyle/>
                    <a:p>
                      <a:pPr lvl="0" indent="0" marL="0" algn="ctr">
                        <a:buNone/>
                      </a:pPr>
                      <a:r>
                        <a:rPr/>
                        <a:t>100</a:t>
                      </a:r>
                    </a:p>
                  </a:txBody>
                </a:tc>
                <a:tc>
                  <a:txBody>
                    <a:bodyPr/>
                    <a:lstStyle/>
                    <a:p>
                      <a:pPr lvl="0" indent="0" marL="0" algn="ctr">
                        <a:buNone/>
                      </a:pPr>
                      <a:r>
                        <a:rPr/>
                        <a:t>2713</a:t>
                      </a:r>
                    </a:p>
                  </a:txBody>
                </a:tc>
                <a:tc>
                  <a:txBody>
                    <a:bodyPr/>
                    <a:lstStyle/>
                    <a:p>
                      <a:pPr lvl="0" indent="0" marL="0" algn="ctr">
                        <a:buNone/>
                      </a:pPr>
                      <a:r>
                        <a:rPr/>
                        <a:t>2613</a:t>
                      </a:r>
                    </a:p>
                  </a:txBody>
                </a:tc>
                <a:tc>
                  <a:txBody>
                    <a:bodyPr/>
                    <a:lstStyle/>
                    <a:p>
                      <a:pPr lvl="0" indent="0" marL="0" algn="ctr">
                        <a:buNone/>
                      </a:pPr>
                      <a:r>
                        <a:rPr/>
                        <a:t>0.46</a:t>
                      </a:r>
                    </a:p>
                  </a:txBody>
                </a:tc>
                <a:tc>
                  <a:txBody>
                    <a:bodyPr/>
                    <a:lstStyle/>
                    <a:p>
                      <a:pPr lvl="0" indent="0" marL="0" algn="ctr">
                        <a:buNone/>
                      </a:pPr>
                      <a:r>
                        <a:rPr/>
                        <a:t>-0.61</a:t>
                      </a:r>
                    </a:p>
                  </a:txBody>
                </a:tc>
                <a:tc>
                  <a:txBody>
                    <a:bodyPr/>
                    <a:lstStyle/>
                    <a:p>
                      <a:pPr lvl="0" indent="0" marL="0" algn="ctr">
                        <a:buNone/>
                      </a:pPr>
                      <a:r>
                        <a:rPr/>
                        <a:t>49.77</a:t>
                      </a:r>
                    </a:p>
                  </a:txBody>
                </a:tc>
              </a:tr>
              <a:tr h="0">
                <a:tc>
                  <a:txBody>
                    <a:bodyPr/>
                    <a:lstStyle/>
                    <a:p>
                      <a:pPr lvl="0" indent="0" marL="0" algn="l">
                        <a:buNone/>
                      </a:pPr>
                      <a:r>
                        <a:rPr/>
                        <a:t>sector</a:t>
                      </a:r>
                    </a:p>
                  </a:txBody>
                </a:tc>
                <a:tc>
                  <a:txBody>
                    <a:bodyPr/>
                    <a:lstStyle/>
                    <a:p>
                      <a:pPr lvl="0" indent="0" marL="0" algn="ctr">
                        <a:buNone/>
                      </a:pPr>
                      <a:r>
                        <a:rPr/>
                        <a:t>3</a:t>
                      </a:r>
                    </a:p>
                  </a:txBody>
                </a:tc>
                <a:tc>
                  <a:txBody>
                    <a:bodyPr/>
                    <a:lstStyle/>
                    <a:p>
                      <a:pPr lvl="0" indent="0" marL="0" algn="ctr">
                        <a:buNone/>
                      </a:pPr>
                      <a:r>
                        <a:rPr/>
                        <a:t>160</a:t>
                      </a:r>
                    </a:p>
                  </a:txBody>
                </a:tc>
                <a:tc>
                  <a:txBody>
                    <a:bodyPr/>
                    <a:lstStyle/>
                    <a:p>
                      <a:pPr lvl="0" indent="0" marL="0" algn="ctr">
                        <a:buNone/>
                      </a:pPr>
                      <a:r>
                        <a:rPr/>
                        <a:t>0.44</a:t>
                      </a:r>
                    </a:p>
                  </a:txBody>
                </a:tc>
                <a:tc>
                  <a:txBody>
                    <a:bodyPr/>
                    <a:lstStyle/>
                    <a:p>
                      <a:pPr lvl="0" indent="0" marL="0" algn="ctr">
                        <a:buNone/>
                      </a:pPr>
                      <a:r>
                        <a:rPr/>
                        <a:t>0.50</a:t>
                      </a:r>
                    </a:p>
                  </a:txBody>
                </a:tc>
                <a:tc>
                  <a:txBody>
                    <a:bodyPr/>
                    <a:lstStyle/>
                    <a:p>
                      <a:pPr lvl="0" indent="0" marL="0" algn="ctr">
                        <a:buNone/>
                      </a:pPr>
                      <a:r>
                        <a:rPr/>
                        <a:t>0.0</a:t>
                      </a:r>
                    </a:p>
                  </a:txBody>
                </a:tc>
                <a:tc>
                  <a:txBody>
                    <a:bodyPr/>
                    <a:lstStyle/>
                    <a:p>
                      <a:pPr lvl="0" indent="0" marL="0" algn="ctr">
                        <a:buNone/>
                      </a:pPr>
                      <a:r>
                        <a:rPr/>
                        <a:t>0.42</a:t>
                      </a:r>
                    </a:p>
                  </a:txBody>
                </a:tc>
                <a:tc>
                  <a:txBody>
                    <a:bodyPr/>
                    <a:lstStyle/>
                    <a:p>
                      <a:pPr lvl="0" indent="0" marL="0" algn="ctr">
                        <a:buNone/>
                      </a:pPr>
                      <a:r>
                        <a:rPr/>
                        <a:t>0.00</a:t>
                      </a:r>
                    </a:p>
                  </a:txBody>
                </a:tc>
                <a:tc>
                  <a:txBody>
                    <a:bodyPr/>
                    <a:lstStyle/>
                    <a:p>
                      <a:pPr lvl="0" indent="0" marL="0" algn="ctr">
                        <a:buNone/>
                      </a:pPr>
                      <a:r>
                        <a:rPr/>
                        <a:t>0</a:t>
                      </a:r>
                    </a:p>
                  </a:txBody>
                </a:tc>
                <a:tc>
                  <a:txBody>
                    <a:bodyPr/>
                    <a:lstStyle/>
                    <a:p>
                      <a:pPr lvl="0" indent="0" marL="0" algn="ctr">
                        <a:buNone/>
                      </a:pPr>
                      <a:r>
                        <a:rPr/>
                        <a:t>1</a:t>
                      </a:r>
                    </a:p>
                  </a:txBody>
                </a:tc>
                <a:tc>
                  <a:txBody>
                    <a:bodyPr/>
                    <a:lstStyle/>
                    <a:p>
                      <a:pPr lvl="0" indent="0" marL="0" algn="ctr">
                        <a:buNone/>
                      </a:pPr>
                      <a:r>
                        <a:rPr/>
                        <a:t>1</a:t>
                      </a:r>
                    </a:p>
                  </a:txBody>
                </a:tc>
                <a:tc>
                  <a:txBody>
                    <a:bodyPr/>
                    <a:lstStyle/>
                    <a:p>
                      <a:pPr lvl="0" indent="0" marL="0" algn="ctr">
                        <a:buNone/>
                      </a:pPr>
                      <a:r>
                        <a:rPr/>
                        <a:t>0.25</a:t>
                      </a:r>
                    </a:p>
                  </a:txBody>
                </a:tc>
                <a:tc>
                  <a:txBody>
                    <a:bodyPr/>
                    <a:lstStyle/>
                    <a:p>
                      <a:pPr lvl="0" indent="0" marL="0" algn="ctr">
                        <a:buNone/>
                      </a:pPr>
                      <a:r>
                        <a:rPr/>
                        <a:t>-1.95</a:t>
                      </a:r>
                    </a:p>
                  </a:txBody>
                </a:tc>
                <a:tc>
                  <a:txBody>
                    <a:bodyPr/>
                    <a:lstStyle/>
                    <a:p>
                      <a:pPr lvl="0" indent="0" marL="0" algn="ctr">
                        <a:buNone/>
                      </a:pPr>
                      <a:r>
                        <a:rPr/>
                        <a:t>0.04</a:t>
                      </a:r>
                    </a:p>
                  </a:txBody>
                </a:tc>
              </a:tr>
              <a:tr h="0">
                <a:tc>
                  <a:txBody>
                    <a:bodyPr/>
                    <a:lstStyle/>
                    <a:p>
                      <a:pPr lvl="0" indent="0" marL="0" algn="l">
                        <a:buNone/>
                      </a:pPr>
                      <a:r>
                        <a:rPr/>
                        <a:t>himinty</a:t>
                      </a:r>
                    </a:p>
                  </a:txBody>
                </a:tc>
                <a:tc>
                  <a:txBody>
                    <a:bodyPr/>
                    <a:lstStyle/>
                    <a:p>
                      <a:pPr lvl="0" indent="0" marL="0" algn="ctr">
                        <a:buNone/>
                      </a:pPr>
                      <a:r>
                        <a:rPr/>
                        <a:t>4</a:t>
                      </a:r>
                    </a:p>
                  </a:txBody>
                </a:tc>
                <a:tc>
                  <a:txBody>
                    <a:bodyPr/>
                    <a:lstStyle/>
                    <a:p>
                      <a:pPr lvl="0" indent="0" marL="0" algn="ctr">
                        <a:buNone/>
                      </a:pPr>
                      <a:r>
                        <a:rPr/>
                        <a:t>160</a:t>
                      </a:r>
                    </a:p>
                  </a:txBody>
                </a:tc>
                <a:tc>
                  <a:txBody>
                    <a:bodyPr/>
                    <a:lstStyle/>
                    <a:p>
                      <a:pPr lvl="0" indent="0" marL="0" algn="ctr">
                        <a:buNone/>
                      </a:pPr>
                      <a:r>
                        <a:rPr/>
                        <a:t>0.28</a:t>
                      </a:r>
                    </a:p>
                  </a:txBody>
                </a:tc>
                <a:tc>
                  <a:txBody>
                    <a:bodyPr/>
                    <a:lstStyle/>
                    <a:p>
                      <a:pPr lvl="0" indent="0" marL="0" algn="ctr">
                        <a:buNone/>
                      </a:pPr>
                      <a:r>
                        <a:rPr/>
                        <a:t>0.45</a:t>
                      </a:r>
                    </a:p>
                  </a:txBody>
                </a:tc>
                <a:tc>
                  <a:txBody>
                    <a:bodyPr/>
                    <a:lstStyle/>
                    <a:p>
                      <a:pPr lvl="0" indent="0" marL="0" algn="ctr">
                        <a:buNone/>
                      </a:pPr>
                      <a:r>
                        <a:rPr/>
                        <a:t>0.0</a:t>
                      </a:r>
                    </a:p>
                  </a:txBody>
                </a:tc>
                <a:tc>
                  <a:txBody>
                    <a:bodyPr/>
                    <a:lstStyle/>
                    <a:p>
                      <a:pPr lvl="0" indent="0" marL="0" algn="ctr">
                        <a:buNone/>
                      </a:pPr>
                      <a:r>
                        <a:rPr/>
                        <a:t>0.22</a:t>
                      </a:r>
                    </a:p>
                  </a:txBody>
                </a:tc>
                <a:tc>
                  <a:txBody>
                    <a:bodyPr/>
                    <a:lstStyle/>
                    <a:p>
                      <a:pPr lvl="0" indent="0" marL="0" algn="ctr">
                        <a:buNone/>
                      </a:pPr>
                      <a:r>
                        <a:rPr/>
                        <a:t>0.00</a:t>
                      </a:r>
                    </a:p>
                  </a:txBody>
                </a:tc>
                <a:tc>
                  <a:txBody>
                    <a:bodyPr/>
                    <a:lstStyle/>
                    <a:p>
                      <a:pPr lvl="0" indent="0" marL="0" algn="ctr">
                        <a:buNone/>
                      </a:pPr>
                      <a:r>
                        <a:rPr/>
                        <a:t>0</a:t>
                      </a:r>
                    </a:p>
                  </a:txBody>
                </a:tc>
                <a:tc>
                  <a:txBody>
                    <a:bodyPr/>
                    <a:lstStyle/>
                    <a:p>
                      <a:pPr lvl="0" indent="0" marL="0" algn="ctr">
                        <a:buNone/>
                      </a:pPr>
                      <a:r>
                        <a:rPr/>
                        <a:t>1</a:t>
                      </a:r>
                    </a:p>
                  </a:txBody>
                </a:tc>
                <a:tc>
                  <a:txBody>
                    <a:bodyPr/>
                    <a:lstStyle/>
                    <a:p>
                      <a:pPr lvl="0" indent="0" marL="0" algn="ctr">
                        <a:buNone/>
                      </a:pPr>
                      <a:r>
                        <a:rPr/>
                        <a:t>1</a:t>
                      </a:r>
                    </a:p>
                  </a:txBody>
                </a:tc>
                <a:tc>
                  <a:txBody>
                    <a:bodyPr/>
                    <a:lstStyle/>
                    <a:p>
                      <a:pPr lvl="0" indent="0" marL="0" algn="ctr">
                        <a:buNone/>
                      </a:pPr>
                      <a:r>
                        <a:rPr/>
                        <a:t>1.00</a:t>
                      </a:r>
                    </a:p>
                  </a:txBody>
                </a:tc>
                <a:tc>
                  <a:txBody>
                    <a:bodyPr/>
                    <a:lstStyle/>
                    <a:p>
                      <a:pPr lvl="0" indent="0" marL="0" algn="ctr">
                        <a:buNone/>
                      </a:pPr>
                      <a:r>
                        <a:rPr/>
                        <a:t>-1.01</a:t>
                      </a:r>
                    </a:p>
                  </a:txBody>
                </a:tc>
                <a:tc>
                  <a:txBody>
                    <a:bodyPr/>
                    <a:lstStyle/>
                    <a:p>
                      <a:pPr lvl="0" indent="0" marL="0" algn="ctr">
                        <a:buNone/>
                      </a:pPr>
                      <a:r>
                        <a:rPr/>
                        <a:t>0.04</a:t>
                      </a:r>
                    </a:p>
                  </a:txBody>
                </a:tc>
              </a:tr>
            </a:tbl>
          </a:graphicData>
        </a:graphic>
      </p:graphicFrame>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Data Merge: </a:t>
            </a:r>
            <a:r>
              <a:rPr b="1">
                <a:latin typeface="Courier"/>
              </a:rPr>
              <a:t>dplyr</a:t>
            </a:r>
            <a:r>
              <a:rPr b="1"/>
              <a:t> package - joins</a:t>
            </a:r>
          </a:p>
          <a:p>
            <a:pPr lvl="0" indent="0" marL="0">
              <a:buNone/>
            </a:pPr>
            <a:r>
              <a:rPr>
                <a:latin typeface="Courier"/>
              </a:rPr>
              <a:t>dplyr</a:t>
            </a:r>
            <a:r>
              <a:rPr/>
              <a:t> 패키지는 다양한 데이터 merge 함수들을 제공하고 있음. 이중 HLM에서 자주 활용되는 </a:t>
            </a:r>
            <a:r>
              <a:rPr>
                <a:latin typeface="Courier"/>
              </a:rPr>
              <a:t>left_join</a:t>
            </a:r>
            <a:r>
              <a:rPr/>
              <a:t>, </a:t>
            </a:r>
            <a:r>
              <a:rPr>
                <a:latin typeface="Courier"/>
              </a:rPr>
              <a:t>right_join</a:t>
            </a:r>
            <a:r>
              <a:rPr/>
              <a:t>, </a:t>
            </a:r>
            <a:r>
              <a:rPr>
                <a:latin typeface="Courier"/>
              </a:rPr>
              <a:t>full_join</a:t>
            </a:r>
            <a:r>
              <a:rPr/>
              <a:t>, </a:t>
            </a:r>
            <a:r>
              <a:rPr>
                <a:latin typeface="Courier"/>
              </a:rPr>
              <a:t>inner_join</a:t>
            </a:r>
            <a:r>
              <a:rPr/>
              <a:t>, </a:t>
            </a:r>
            <a:r>
              <a:rPr>
                <a:latin typeface="Courier"/>
              </a:rPr>
              <a:t>semi_join</a:t>
            </a:r>
            <a:r>
              <a:rPr/>
              <a:t>, </a:t>
            </a:r>
            <a:r>
              <a:rPr>
                <a:latin typeface="Courier"/>
              </a:rPr>
              <a:t>anti_join</a:t>
            </a:r>
            <a:r>
              <a:rPr/>
              <a:t>등에 대해 간단히 다루고 넘어감.</a:t>
            </a:r>
          </a:p>
          <a:p>
            <a:pPr lvl="0"/>
            <a:r>
              <a:rPr>
                <a:latin typeface="Courier"/>
              </a:rPr>
              <a:t>dplyr</a:t>
            </a:r>
            <a:r>
              <a:rPr/>
              <a:t> join 함수들의 유형</a:t>
            </a:r>
          </a:p>
          <a:p>
            <a:pPr lvl="1"/>
            <a:r>
              <a:rPr>
                <a:latin typeface="Courier"/>
              </a:rPr>
              <a:t>left_join</a:t>
            </a:r>
            <a:r>
              <a:rPr/>
              <a:t>(</a:t>
            </a:r>
            <a:r>
              <a:rPr>
                <a:latin typeface="Courier"/>
              </a:rPr>
              <a:t>right_join</a:t>
            </a:r>
            <a:r>
              <a:rPr/>
              <a:t>): Join matching rows from y to x (x to y)</a:t>
            </a:r>
          </a:p>
          <a:p>
            <a:pPr lvl="1"/>
            <a:r>
              <a:rPr>
                <a:latin typeface="Courier"/>
              </a:rPr>
              <a:t>full_join</a:t>
            </a:r>
            <a:r>
              <a:rPr/>
              <a:t>: Join data. Retain all values, all rows</a:t>
            </a:r>
          </a:p>
          <a:p>
            <a:pPr lvl="1"/>
            <a:r>
              <a:rPr>
                <a:latin typeface="Courier"/>
              </a:rPr>
              <a:t>inner_join</a:t>
            </a:r>
            <a:r>
              <a:rPr/>
              <a:t>: Join data. Retain only rows in both sets</a:t>
            </a:r>
          </a:p>
          <a:p>
            <a:pPr lvl="1"/>
            <a:r>
              <a:rPr>
                <a:latin typeface="Courier"/>
              </a:rPr>
              <a:t>semi_join</a:t>
            </a:r>
            <a:r>
              <a:rPr/>
              <a:t>: All rows in a that have a match in b</a:t>
            </a:r>
          </a:p>
          <a:p>
            <a:pPr lvl="1"/>
            <a:r>
              <a:rPr>
                <a:latin typeface="Courier"/>
              </a:rPr>
              <a:t>anti_join</a:t>
            </a:r>
            <a:r>
              <a:rPr/>
              <a:t>: All rows in a that do not have a match in b</a:t>
            </a:r>
          </a:p>
          <a:p>
            <a:pPr lvl="0" indent="0" marL="0">
              <a:buNone/>
            </a:pPr>
          </a:p>
          <a:p>
            <a:pPr lvl="0"/>
            <a:r>
              <a:rPr/>
              <a:t>Join 함수의 구조</a:t>
            </a:r>
          </a:p>
          <a:p>
            <a:pPr lvl="0" indent="0">
              <a:buNone/>
            </a:pPr>
            <a:r>
              <a:rPr>
                <a:solidFill>
                  <a:srgbClr val="4758AB"/>
                </a:solidFill>
                <a:latin typeface="Courier"/>
              </a:rPr>
              <a:t>left_join</a:t>
            </a:r>
            <a:r>
              <a:rPr>
                <a:solidFill>
                  <a:srgbClr val="003B4F"/>
                </a:solidFill>
                <a:latin typeface="Courier"/>
              </a:rPr>
              <a:t>(</a:t>
            </a:r>
            <a:br/>
            <a:r>
              <a:rPr>
                <a:solidFill>
                  <a:srgbClr val="003B4F"/>
                </a:solidFill>
                <a:latin typeface="Courier"/>
              </a:rPr>
              <a:t>  x, </a:t>
            </a:r>
            <a:r>
              <a:rPr>
                <a:solidFill>
                  <a:srgbClr val="5E5E5E"/>
                </a:solidFill>
                <a:latin typeface="Courier"/>
              </a:rPr>
              <a:t># Level 1 data-set name</a:t>
            </a:r>
            <a:br/>
            <a:r>
              <a:rPr>
                <a:solidFill>
                  <a:srgbClr val="003B4F"/>
                </a:solidFill>
                <a:latin typeface="Courier"/>
              </a:rPr>
              <a:t>  y, </a:t>
            </a:r>
            <a:r>
              <a:rPr>
                <a:solidFill>
                  <a:srgbClr val="5E5E5E"/>
                </a:solidFill>
                <a:latin typeface="Courier"/>
              </a:rPr>
              <a:t># Level 2 data-set name</a:t>
            </a:r>
            <a:br/>
            <a:r>
              <a:rPr>
                <a:solidFill>
                  <a:srgbClr val="003B4F"/>
                </a:solidFill>
                <a:latin typeface="Courier"/>
              </a:rPr>
              <a:t>  </a:t>
            </a:r>
            <a:r>
              <a:rPr>
                <a:solidFill>
                  <a:srgbClr val="657422"/>
                </a:solidFill>
                <a:latin typeface="Courier"/>
              </a:rPr>
              <a:t>by =</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20794D"/>
                </a:solidFill>
                <a:latin typeface="Courier"/>
              </a:rPr>
              <a:t>"id_x"</a:t>
            </a:r>
            <a:r>
              <a:rPr>
                <a:solidFill>
                  <a:srgbClr val="003B4F"/>
                </a:solidFill>
                <a:latin typeface="Courier"/>
              </a:rPr>
              <a:t> = </a:t>
            </a:r>
            <a:r>
              <a:rPr>
                <a:solidFill>
                  <a:srgbClr val="20794D"/>
                </a:solidFill>
                <a:latin typeface="Courier"/>
              </a:rPr>
              <a:t>"id_y"</a:t>
            </a:r>
            <a:r>
              <a:rPr>
                <a:solidFill>
                  <a:srgbClr val="003B4F"/>
                </a:solidFill>
                <a:latin typeface="Courier"/>
              </a:rPr>
              <a:t>), </a:t>
            </a:r>
            <a:r>
              <a:rPr>
                <a:solidFill>
                  <a:srgbClr val="5E5E5E"/>
                </a:solidFill>
                <a:latin typeface="Courier"/>
              </a:rPr>
              <a:t># 각각의 데이터 셋에서 어떤 변수를 기준으로 merge되는지 설정</a:t>
            </a:r>
            <a:br/>
            <a:r>
              <a:rPr>
                <a:solidFill>
                  <a:srgbClr val="003B4F"/>
                </a:solidFill>
                <a:latin typeface="Courier"/>
              </a:rPr>
              <a:t>  </a:t>
            </a:r>
            <a:r>
              <a:rPr>
                <a:solidFill>
                  <a:srgbClr val="657422"/>
                </a:solidFill>
                <a:latin typeface="Courier"/>
              </a:rPr>
              <a:t>copy =</a:t>
            </a:r>
            <a:r>
              <a:rPr>
                <a:solidFill>
                  <a:srgbClr val="003B4F"/>
                </a:solidFill>
                <a:latin typeface="Courier"/>
              </a:rPr>
              <a:t> </a:t>
            </a:r>
            <a:r>
              <a:rPr>
                <a:solidFill>
                  <a:srgbClr val="8F5902"/>
                </a:solidFill>
                <a:latin typeface="Courier"/>
              </a:rPr>
              <a:t>FALSE</a:t>
            </a:r>
            <a:r>
              <a:rPr>
                <a:solidFill>
                  <a:srgbClr val="003B4F"/>
                </a:solidFill>
                <a:latin typeface="Courier"/>
              </a:rPr>
              <a:t>, </a:t>
            </a:r>
            <a:r>
              <a:rPr>
                <a:solidFill>
                  <a:srgbClr val="5E5E5E"/>
                </a:solidFill>
                <a:latin typeface="Courier"/>
              </a:rPr>
              <a:t># 가만히 두기</a:t>
            </a:r>
            <a:br/>
            <a:r>
              <a:rPr>
                <a:solidFill>
                  <a:srgbClr val="003B4F"/>
                </a:solidFill>
                <a:latin typeface="Courier"/>
              </a:rPr>
              <a:t>  </a:t>
            </a:r>
            <a:r>
              <a:rPr>
                <a:solidFill>
                  <a:srgbClr val="657422"/>
                </a:solidFill>
                <a:latin typeface="Courier"/>
              </a:rPr>
              <a:t>suffix =</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20794D"/>
                </a:solidFill>
                <a:latin typeface="Courier"/>
              </a:rPr>
              <a:t>".x"</a:t>
            </a:r>
            <a:r>
              <a:rPr>
                <a:solidFill>
                  <a:srgbClr val="003B4F"/>
                </a:solidFill>
                <a:latin typeface="Courier"/>
              </a:rPr>
              <a:t>, </a:t>
            </a:r>
            <a:r>
              <a:rPr>
                <a:solidFill>
                  <a:srgbClr val="20794D"/>
                </a:solidFill>
                <a:latin typeface="Courier"/>
              </a:rPr>
              <a:t>".y"</a:t>
            </a:r>
            <a:r>
              <a:rPr>
                <a:solidFill>
                  <a:srgbClr val="003B4F"/>
                </a:solidFill>
                <a:latin typeface="Courier"/>
              </a:rPr>
              <a:t>), </a:t>
            </a:r>
            <a:r>
              <a:rPr>
                <a:solidFill>
                  <a:srgbClr val="5E5E5E"/>
                </a:solidFill>
                <a:latin typeface="Courier"/>
              </a:rPr>
              <a:t># 만약 id 이외에 서로 겹치는 변수가 있을때 어느 데이터셋인지</a:t>
            </a:r>
            <a:br/>
            <a:r>
              <a:rPr>
                <a:solidFill>
                  <a:srgbClr val="003B4F"/>
                </a:solidFill>
                <a:latin typeface="Courier"/>
              </a:rPr>
              <a:t>  ..., </a:t>
            </a:r>
            <a:br/>
            <a:r>
              <a:rPr>
                <a:solidFill>
                  <a:srgbClr val="003B4F"/>
                </a:solidFill>
                <a:latin typeface="Courier"/>
              </a:rPr>
              <a:t>  </a:t>
            </a:r>
            <a:r>
              <a:rPr>
                <a:solidFill>
                  <a:srgbClr val="657422"/>
                </a:solidFill>
                <a:latin typeface="Courier"/>
              </a:rPr>
              <a:t>keep =</a:t>
            </a:r>
            <a:r>
              <a:rPr>
                <a:solidFill>
                  <a:srgbClr val="003B4F"/>
                </a:solidFill>
                <a:latin typeface="Courier"/>
              </a:rPr>
              <a:t> </a:t>
            </a:r>
            <a:r>
              <a:rPr>
                <a:solidFill>
                  <a:srgbClr val="8F5902"/>
                </a:solidFill>
                <a:latin typeface="Courier"/>
              </a:rPr>
              <a:t>FALSE</a:t>
            </a:r>
            <a:r>
              <a:rPr>
                <a:solidFill>
                  <a:srgbClr val="003B4F"/>
                </a:solidFill>
                <a:latin typeface="Courier"/>
              </a:rPr>
              <a:t> </a:t>
            </a:r>
            <a:r>
              <a:rPr>
                <a:solidFill>
                  <a:srgbClr val="5E5E5E"/>
                </a:solidFill>
                <a:latin typeface="Courier"/>
              </a:rPr>
              <a:t># 가만히 두기</a:t>
            </a:r>
            <a:br/>
            <a:r>
              <a:rPr>
                <a:solidFill>
                  <a:srgbClr val="003B4F"/>
                </a:solidFill>
                <a:latin typeface="Courier"/>
              </a:rPr>
              <a:t>)</a:t>
            </a:r>
          </a:p>
          <a:p>
            <a:pPr lvl="0" indent="0" marL="0">
              <a:spcBef>
                <a:spcPts val="3000"/>
              </a:spcBef>
              <a:buNone/>
            </a:pPr>
            <a:r>
              <a:rPr b="1"/>
              <a:t>Data Merge: </a:t>
            </a:r>
            <a:r>
              <a:rPr b="1">
                <a:latin typeface="Courier"/>
              </a:rPr>
              <a:t>dplyr</a:t>
            </a:r>
            <a:r>
              <a:rPr b="1"/>
              <a:t> package - joins (Cont’d)</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열심히 해봅시다… 영차영차…</a:t>
            </a:r>
          </a:p>
        </p:txBody>
      </p:sp>
      <p:pic>
        <p:nvPicPr>
          <p:cNvPr descr="fig2.jpg" id="0" name="Picture 1"/>
          <p:cNvPicPr>
            <a:picLocks noGrp="1" noChangeAspect="1"/>
          </p:cNvPicPr>
          <p:nvPr/>
        </p:nvPicPr>
        <p:blipFill>
          <a:blip r:embed="rId2"/>
          <a:stretch>
            <a:fillRect/>
          </a:stretch>
        </p:blipFill>
        <p:spPr bwMode="auto">
          <a:xfrm>
            <a:off x="2311400" y="1193800"/>
            <a:ext cx="45212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dplyrjoin.png" id="0" name="Picture 1"/>
          <p:cNvPicPr>
            <a:picLocks noGrp="1" noChangeAspect="1"/>
          </p:cNvPicPr>
          <p:nvPr/>
        </p:nvPicPr>
        <p:blipFill>
          <a:blip r:embed="rId2"/>
          <a:stretch>
            <a:fillRect/>
          </a:stretch>
        </p:blipFill>
        <p:spPr bwMode="auto">
          <a:xfrm>
            <a:off x="457200" y="1219200"/>
            <a:ext cx="4038600" cy="3327400"/>
          </a:xfrm>
          <a:prstGeom prst="rect">
            <a:avLst/>
          </a:prstGeom>
          <a:noFill/>
          <a:ln w="9525">
            <a:noFill/>
            <a:headEnd/>
            <a:tailEnd/>
          </a:ln>
        </p:spPr>
      </p:pic>
      <p:pic>
        <p:nvPicPr>
          <p:cNvPr descr="./joins.png" id="0" name="Picture 1"/>
          <p:cNvPicPr>
            <a:picLocks noGrp="1" noChangeAspect="1"/>
          </p:cNvPicPr>
          <p:nvPr/>
        </p:nvPicPr>
        <p:blipFill>
          <a:blip r:embed="rId3"/>
          <a:stretch>
            <a:fillRect/>
          </a:stretch>
        </p:blipFill>
        <p:spPr bwMode="auto">
          <a:xfrm>
            <a:off x="4648200" y="1371600"/>
            <a:ext cx="4038600" cy="30226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Data Merge: </a:t>
            </a:r>
            <a:r>
              <a:rPr b="1">
                <a:latin typeface="Courier"/>
              </a:rPr>
              <a:t>dplyr</a:t>
            </a:r>
            <a:r>
              <a:rPr b="1"/>
              <a:t> package - binds</a:t>
            </a:r>
          </a:p>
          <a:p>
            <a:pPr lvl="0"/>
            <a:r>
              <a:rPr>
                <a:latin typeface="Courier"/>
              </a:rPr>
              <a:t>bind_rows()</a:t>
            </a:r>
          </a:p>
          <a:p>
            <a:pPr lvl="1"/>
            <a:r>
              <a:rPr/>
              <a:t>다수의 데이터 프레임(티블)을 행 기준으로 합치기 (binding multiple data frames by row)</a:t>
            </a:r>
          </a:p>
          <a:p>
            <a:pPr lvl="0"/>
            <a:r>
              <a:rPr>
                <a:latin typeface="Courier"/>
              </a:rPr>
              <a:t>bind_cols()</a:t>
            </a:r>
          </a:p>
          <a:p>
            <a:pPr lvl="1"/>
            <a:r>
              <a:rPr/>
              <a:t>다수의 데이터 프레임(티블)을 열 기준으로 합치기 (binding multiple data frames by columns)</a:t>
            </a:r>
          </a:p>
          <a:p>
            <a:pPr lvl="0"/>
            <a:r>
              <a:rPr/>
              <a:t>bind 함수의 구조</a:t>
            </a:r>
          </a:p>
          <a:p>
            <a:pPr lvl="0" indent="0">
              <a:buNone/>
            </a:pPr>
            <a:r>
              <a:rPr>
                <a:solidFill>
                  <a:srgbClr val="5E5E5E"/>
                </a:solidFill>
                <a:latin typeface="Courier"/>
              </a:rPr>
              <a:t># row 병합</a:t>
            </a:r>
            <a:br/>
            <a:r>
              <a:rPr>
                <a:solidFill>
                  <a:srgbClr val="4758AB"/>
                </a:solidFill>
                <a:latin typeface="Courier"/>
              </a:rPr>
              <a:t>bind_rows</a:t>
            </a:r>
            <a:r>
              <a:rPr>
                <a:solidFill>
                  <a:srgbClr val="003B4F"/>
                </a:solidFill>
                <a:latin typeface="Courier"/>
              </a:rPr>
              <a:t>(</a:t>
            </a:r>
            <a:r>
              <a:rPr>
                <a:solidFill>
                  <a:srgbClr val="4758AB"/>
                </a:solidFill>
                <a:latin typeface="Courier"/>
              </a:rPr>
              <a:t>list</a:t>
            </a:r>
            <a:r>
              <a:rPr>
                <a:solidFill>
                  <a:srgbClr val="003B4F"/>
                </a:solidFill>
                <a:latin typeface="Courier"/>
              </a:rPr>
              <a:t>(data</a:t>
            </a:r>
            <a:r>
              <a:rPr>
                <a:solidFill>
                  <a:srgbClr val="5E5E5E"/>
                </a:solidFill>
                <a:latin typeface="Courier"/>
              </a:rPr>
              <a:t>*</a:t>
            </a:r>
            <a:r>
              <a:rPr>
                <a:solidFill>
                  <a:srgbClr val="003B4F"/>
                </a:solidFill>
                <a:latin typeface="Courier"/>
              </a:rPr>
              <a:t>, data</a:t>
            </a:r>
            <a:r>
              <a:rPr>
                <a:solidFill>
                  <a:srgbClr val="5E5E5E"/>
                </a:solidFill>
                <a:latin typeface="Courier"/>
              </a:rPr>
              <a:t>*</a:t>
            </a:r>
            <a:r>
              <a:rPr>
                <a:solidFill>
                  <a:srgbClr val="003B4F"/>
                </a:solidFill>
                <a:latin typeface="Courier"/>
              </a:rPr>
              <a:t>, ... )) </a:t>
            </a:r>
            <a:br/>
            <a:br/>
            <a:r>
              <a:rPr i="1">
                <a:solidFill>
                  <a:srgbClr val="5E5E5E"/>
                </a:solidFill>
                <a:latin typeface="Courier"/>
              </a:rPr>
              <a:t>## id의 경우 어떤 data frame, tibble에서 결합되었는지 확인 용도</a:t>
            </a:r>
            <a:br/>
            <a:r>
              <a:rPr>
                <a:solidFill>
                  <a:srgbClr val="4758AB"/>
                </a:solidFill>
                <a:latin typeface="Courier"/>
              </a:rPr>
              <a:t>bind_rows</a:t>
            </a:r>
            <a:r>
              <a:rPr>
                <a:solidFill>
                  <a:srgbClr val="003B4F"/>
                </a:solidFill>
                <a:latin typeface="Courier"/>
              </a:rPr>
              <a:t>(</a:t>
            </a:r>
            <a:r>
              <a:rPr>
                <a:solidFill>
                  <a:srgbClr val="4758AB"/>
                </a:solidFill>
                <a:latin typeface="Courier"/>
              </a:rPr>
              <a:t>list</a:t>
            </a:r>
            <a:r>
              <a:rPr>
                <a:solidFill>
                  <a:srgbClr val="003B4F"/>
                </a:solidFill>
                <a:latin typeface="Courier"/>
              </a:rPr>
              <a:t>(</a:t>
            </a:r>
            <a:r>
              <a:rPr>
                <a:solidFill>
                  <a:srgbClr val="657422"/>
                </a:solidFill>
                <a:latin typeface="Courier"/>
              </a:rPr>
              <a:t>a =</a:t>
            </a:r>
            <a:r>
              <a:rPr>
                <a:solidFill>
                  <a:srgbClr val="003B4F"/>
                </a:solidFill>
                <a:latin typeface="Courier"/>
              </a:rPr>
              <a:t> one, </a:t>
            </a:r>
            <a:r>
              <a:rPr>
                <a:solidFill>
                  <a:srgbClr val="657422"/>
                </a:solidFill>
                <a:latin typeface="Courier"/>
              </a:rPr>
              <a:t>b =</a:t>
            </a:r>
            <a:r>
              <a:rPr>
                <a:solidFill>
                  <a:srgbClr val="003B4F"/>
                </a:solidFill>
                <a:latin typeface="Courier"/>
              </a:rPr>
              <a:t> two), </a:t>
            </a:r>
            <a:r>
              <a:rPr>
                <a:solidFill>
                  <a:srgbClr val="657422"/>
                </a:solidFill>
                <a:latin typeface="Courier"/>
              </a:rPr>
              <a:t>.id =</a:t>
            </a:r>
            <a:r>
              <a:rPr>
                <a:solidFill>
                  <a:srgbClr val="003B4F"/>
                </a:solidFill>
                <a:latin typeface="Courier"/>
              </a:rPr>
              <a:t> </a:t>
            </a:r>
            <a:r>
              <a:rPr>
                <a:solidFill>
                  <a:srgbClr val="20794D"/>
                </a:solidFill>
                <a:latin typeface="Courier"/>
              </a:rPr>
              <a:t>"id"</a:t>
            </a:r>
            <a:r>
              <a:rPr>
                <a:solidFill>
                  <a:srgbClr val="003B4F"/>
                </a:solidFill>
                <a:latin typeface="Courier"/>
              </a:rPr>
              <a:t>)</a:t>
            </a:r>
            <a:br/>
            <a:br/>
            <a:r>
              <a:rPr>
                <a:solidFill>
                  <a:srgbClr val="5E5E5E"/>
                </a:solidFill>
                <a:latin typeface="Courier"/>
              </a:rPr>
              <a:t># column 병합</a:t>
            </a:r>
            <a:br/>
            <a:r>
              <a:rPr>
                <a:solidFill>
                  <a:srgbClr val="4758AB"/>
                </a:solidFill>
                <a:latin typeface="Courier"/>
              </a:rPr>
              <a:t>bind_cols</a:t>
            </a:r>
            <a:r>
              <a:rPr>
                <a:solidFill>
                  <a:srgbClr val="003B4F"/>
                </a:solidFill>
                <a:latin typeface="Courier"/>
              </a:rPr>
              <a:t>(</a:t>
            </a:r>
            <a:r>
              <a:rPr>
                <a:solidFill>
                  <a:srgbClr val="4758AB"/>
                </a:solidFill>
                <a:latin typeface="Courier"/>
              </a:rPr>
              <a:t>list</a:t>
            </a:r>
            <a:r>
              <a:rPr>
                <a:solidFill>
                  <a:srgbClr val="003B4F"/>
                </a:solidFill>
                <a:latin typeface="Courier"/>
              </a:rPr>
              <a:t>(data</a:t>
            </a:r>
            <a:r>
              <a:rPr>
                <a:solidFill>
                  <a:srgbClr val="5E5E5E"/>
                </a:solidFill>
                <a:latin typeface="Courier"/>
              </a:rPr>
              <a:t>*</a:t>
            </a:r>
            <a:r>
              <a:rPr>
                <a:solidFill>
                  <a:srgbClr val="003B4F"/>
                </a:solidFill>
                <a:latin typeface="Courier"/>
              </a:rPr>
              <a:t>, data</a:t>
            </a:r>
            <a:r>
              <a:rPr>
                <a:solidFill>
                  <a:srgbClr val="5E5E5E"/>
                </a:solidFill>
                <a:latin typeface="Courier"/>
              </a:rPr>
              <a:t>*</a:t>
            </a:r>
            <a:r>
              <a:rPr>
                <a:solidFill>
                  <a:srgbClr val="003B4F"/>
                </a:solidFill>
                <a:latin typeface="Courier"/>
              </a:rPr>
              <a:t>, ... ), </a:t>
            </a:r>
            <a:r>
              <a:rPr>
                <a:solidFill>
                  <a:srgbClr val="657422"/>
                </a:solidFill>
                <a:latin typeface="Courier"/>
              </a:rPr>
              <a:t>.name_repair =</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20794D"/>
                </a:solidFill>
                <a:latin typeface="Courier"/>
              </a:rPr>
              <a:t>"unique"</a:t>
            </a:r>
            <a:r>
              <a:rPr>
                <a:solidFill>
                  <a:srgbClr val="003B4F"/>
                </a:solidFill>
                <a:latin typeface="Courier"/>
              </a:rPr>
              <a:t>, </a:t>
            </a:r>
            <a:r>
              <a:rPr>
                <a:solidFill>
                  <a:srgbClr val="20794D"/>
                </a:solidFill>
                <a:latin typeface="Courier"/>
              </a:rPr>
              <a:t>"universal"</a:t>
            </a:r>
            <a:r>
              <a:rPr>
                <a:solidFill>
                  <a:srgbClr val="003B4F"/>
                </a:solidFill>
                <a:latin typeface="Courier"/>
              </a:rPr>
              <a:t>))</a:t>
            </a:r>
          </a:p>
          <a:p>
            <a:pPr lvl="0" indent="0" marL="0">
              <a:spcBef>
                <a:spcPts val="3000"/>
              </a:spcBef>
              <a:buNone/>
            </a:pPr>
            <a:r>
              <a:rPr b="1"/>
              <a:t>Data Merge: </a:t>
            </a:r>
            <a:r>
              <a:rPr b="1">
                <a:latin typeface="Courier"/>
              </a:rPr>
              <a:t>dplyr</a:t>
            </a:r>
            <a:r>
              <a:rPr b="1"/>
              <a:t> package - binds (Cont’d)</a:t>
            </a:r>
          </a:p>
          <a:p>
            <a:pPr lvl="0" indent="0" marL="0">
              <a:buNone/>
            </a:pPr>
          </a:p>
          <a:p>
            <a:pPr lvl="0" indent="0" marL="0">
              <a:buNone/>
            </a:pPr>
            <a:r>
              <a:rPr>
                <a:hlinkClick r:id="rId2"/>
              </a:rPr>
              <a:t>출처</a:t>
            </a:r>
          </a:p>
          <a:p>
            <a:pPr lvl="0" indent="0" marL="0">
              <a:spcBef>
                <a:spcPts val="3000"/>
              </a:spcBef>
              <a:buNone/>
            </a:pPr>
            <a:r>
              <a:rPr b="1"/>
              <a:t>Data Merge: </a:t>
            </a:r>
            <a:r>
              <a:rPr b="1">
                <a:latin typeface="Courier"/>
              </a:rPr>
              <a:t>data_lv1</a:t>
            </a:r>
            <a:r>
              <a:rPr b="1"/>
              <a:t> and </a:t>
            </a:r>
            <a:r>
              <a:rPr b="1">
                <a:latin typeface="Courier"/>
              </a:rPr>
              <a:t>data_lv2</a:t>
            </a:r>
          </a:p>
          <a:p>
            <a:pPr lvl="0" indent="0" marL="0">
              <a:buNone/>
            </a:pPr>
            <a:r>
              <a:rPr b="1"/>
              <a:t>Pipe Operator</a:t>
            </a:r>
            <a:r>
              <a:rPr/>
              <a:t>: </a:t>
            </a:r>
            <a:r>
              <a:rPr>
                <a:latin typeface="Courier"/>
              </a:rPr>
              <a:t>%&gt;%</a:t>
            </a:r>
          </a:p>
          <a:p>
            <a:pPr lvl="0"/>
            <a:r>
              <a:rPr/>
              <a:t>(lhs </a:t>
            </a:r>
            <a:r>
              <a:rPr>
                <a:latin typeface="Courier"/>
              </a:rPr>
              <a:t>%&gt;%</a:t>
            </a:r>
            <a:r>
              <a:rPr/>
              <a:t> rhs)는 lhs의 결과를 rhs의 첫번째 변수로 넘겨주는 역할. </a:t>
            </a:r>
            <a:r>
              <a:rPr>
                <a:latin typeface="Courier"/>
              </a:rPr>
              <a:t>'.'</a:t>
            </a:r>
            <a:r>
              <a:rPr/>
              <a:t>은 앞의 값의 위치를 구체적으로 지정하기 위해 사용 (단축키: ctrl + shift + m (mac: cmd + shift + m))</a:t>
            </a:r>
          </a:p>
          <a:p>
            <a:pPr lvl="1"/>
            <a:r>
              <a:rPr/>
              <a:t>x </a:t>
            </a:r>
            <a:r>
              <a:rPr>
                <a:latin typeface="Courier"/>
              </a:rPr>
              <a:t>%&gt;%</a:t>
            </a:r>
            <a:r>
              <a:rPr/>
              <a:t> f is equivalent to f(x)</a:t>
            </a:r>
          </a:p>
          <a:p>
            <a:pPr lvl="1"/>
            <a:r>
              <a:rPr/>
              <a:t>x </a:t>
            </a:r>
            <a:r>
              <a:rPr>
                <a:latin typeface="Courier"/>
              </a:rPr>
              <a:t>%&gt;%</a:t>
            </a:r>
            <a:r>
              <a:rPr/>
              <a:t> f(y) is equivalent to f(x, y)</a:t>
            </a:r>
          </a:p>
          <a:p>
            <a:pPr lvl="1"/>
            <a:r>
              <a:rPr/>
              <a:t>x </a:t>
            </a:r>
            <a:r>
              <a:rPr>
                <a:latin typeface="Courier"/>
              </a:rPr>
              <a:t>%&gt;%</a:t>
            </a:r>
            <a:r>
              <a:rPr/>
              <a:t> f(y, </a:t>
            </a:r>
            <a:r>
              <a:rPr>
                <a:latin typeface="Courier"/>
              </a:rPr>
              <a:t>.</a:t>
            </a:r>
            <a:r>
              <a:rPr/>
              <a:t>) is equivalent to f(y, x)</a:t>
            </a:r>
          </a:p>
          <a:p>
            <a:pPr lvl="0" indent="0" marL="0">
              <a:buNone/>
            </a:pPr>
            <a:r>
              <a:rPr b="1"/>
              <a:t>data_lv1와 data_lv2 데이터 병합</a:t>
            </a:r>
          </a:p>
          <a:p>
            <a:pPr lvl="0" indent="0">
              <a:buNone/>
            </a:pPr>
            <a:r>
              <a:rPr>
                <a:solidFill>
                  <a:srgbClr val="003B4F"/>
                </a:solidFill>
                <a:latin typeface="Courier"/>
              </a:rPr>
              <a:t>data_merged &lt;- data_lv1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left_join</a:t>
            </a:r>
            <a:r>
              <a:rPr>
                <a:solidFill>
                  <a:srgbClr val="003B4F"/>
                </a:solidFill>
                <a:latin typeface="Courier"/>
              </a:rPr>
              <a:t>(data_lv2, </a:t>
            </a:r>
            <a:r>
              <a:rPr>
                <a:solidFill>
                  <a:srgbClr val="657422"/>
                </a:solidFill>
                <a:latin typeface="Courier"/>
              </a:rPr>
              <a:t>by =</a:t>
            </a:r>
            <a:r>
              <a:rPr>
                <a:solidFill>
                  <a:srgbClr val="003B4F"/>
                </a:solidFill>
                <a:latin typeface="Courier"/>
              </a:rPr>
              <a:t> </a:t>
            </a:r>
            <a:r>
              <a:rPr>
                <a:solidFill>
                  <a:srgbClr val="20794D"/>
                </a:solidFill>
                <a:latin typeface="Courier"/>
              </a:rPr>
              <a:t>"id"</a:t>
            </a:r>
            <a:r>
              <a:rPr>
                <a:solidFill>
                  <a:srgbClr val="003B4F"/>
                </a:solidFill>
                <a:latin typeface="Courier"/>
              </a:rPr>
              <a:t>)</a:t>
            </a:r>
            <a:br/>
            <a:r>
              <a:rPr>
                <a:solidFill>
                  <a:srgbClr val="4758AB"/>
                </a:solidFill>
                <a:latin typeface="Courier"/>
              </a:rPr>
              <a:t>head</a:t>
            </a:r>
            <a:r>
              <a:rPr>
                <a:solidFill>
                  <a:srgbClr val="003B4F"/>
                </a:solidFill>
                <a:latin typeface="Courier"/>
              </a:rPr>
              <a:t>(data_merged, </a:t>
            </a:r>
            <a:r>
              <a:rPr>
                <a:solidFill>
                  <a:srgbClr val="AD0000"/>
                </a:solidFill>
                <a:latin typeface="Courier"/>
              </a:rPr>
              <a:t>5</a:t>
            </a:r>
            <a:r>
              <a:rPr>
                <a:solidFill>
                  <a:srgbClr val="003B4F"/>
                </a:solidFill>
                <a:latin typeface="Courier"/>
              </a:rPr>
              <a:t>)</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635000"/>
                <a:gridCol w="635000"/>
                <a:gridCol w="635000"/>
                <a:gridCol w="635000"/>
                <a:gridCol w="635000"/>
                <a:gridCol w="635000"/>
                <a:gridCol w="635000"/>
                <a:gridCol w="635000"/>
              </a:tblGrid>
              <a:tr h="0">
                <a:tc>
                  <a:txBody>
                    <a:bodyPr/>
                    <a:lstStyle/>
                    <a:p>
                      <a:pPr lvl="0" indent="0" marL="0" algn="ctr">
                        <a:buNone/>
                      </a:pPr>
                      <a:r>
                        <a:rPr/>
                        <a:t>id</a:t>
                      </a:r>
                    </a:p>
                  </a:txBody>
                  <a:tcPr/>
                </a:tc>
                <a:tc>
                  <a:txBody>
                    <a:bodyPr/>
                    <a:lstStyle/>
                    <a:p>
                      <a:pPr lvl="0" indent="0" marL="0" algn="ctr">
                        <a:buNone/>
                      </a:pPr>
                      <a:r>
                        <a:rPr/>
                        <a:t>minority</a:t>
                      </a:r>
                    </a:p>
                  </a:txBody>
                  <a:tcPr/>
                </a:tc>
                <a:tc>
                  <a:txBody>
                    <a:bodyPr/>
                    <a:lstStyle/>
                    <a:p>
                      <a:pPr lvl="0" indent="0" marL="0" algn="ctr">
                        <a:buNone/>
                      </a:pPr>
                      <a:r>
                        <a:rPr/>
                        <a:t>female</a:t>
                      </a:r>
                    </a:p>
                  </a:txBody>
                  <a:tcPr/>
                </a:tc>
                <a:tc>
                  <a:txBody>
                    <a:bodyPr/>
                    <a:lstStyle/>
                    <a:p>
                      <a:pPr lvl="0" indent="0" marL="0" algn="ctr">
                        <a:buNone/>
                      </a:pPr>
                      <a:r>
                        <a:rPr/>
                        <a:t>ses</a:t>
                      </a:r>
                    </a:p>
                  </a:txBody>
                  <a:tcPr/>
                </a:tc>
                <a:tc>
                  <a:txBody>
                    <a:bodyPr/>
                    <a:lstStyle/>
                    <a:p>
                      <a:pPr lvl="0" indent="0" marL="0" algn="ctr">
                        <a:buNone/>
                      </a:pPr>
                      <a:r>
                        <a:rPr/>
                        <a:t>mathach</a:t>
                      </a:r>
                    </a:p>
                  </a:txBody>
                  <a:tcPr/>
                </a:tc>
                <a:tc>
                  <a:txBody>
                    <a:bodyPr/>
                    <a:lstStyle/>
                    <a:p>
                      <a:pPr lvl="0" indent="0" marL="0" algn="ctr">
                        <a:buNone/>
                      </a:pPr>
                      <a:r>
                        <a:rPr/>
                        <a:t>size</a:t>
                      </a:r>
                    </a:p>
                  </a:txBody>
                  <a:tcPr/>
                </a:tc>
                <a:tc>
                  <a:txBody>
                    <a:bodyPr/>
                    <a:lstStyle/>
                    <a:p>
                      <a:pPr lvl="0" indent="0" marL="0" algn="ctr">
                        <a:buNone/>
                      </a:pPr>
                      <a:r>
                        <a:rPr/>
                        <a:t>sector</a:t>
                      </a:r>
                    </a:p>
                  </a:txBody>
                  <a:tcPr/>
                </a:tc>
                <a:tc>
                  <a:txBody>
                    <a:bodyPr/>
                    <a:lstStyle/>
                    <a:p>
                      <a:pPr lvl="0" indent="0" marL="0" algn="ctr">
                        <a:buNone/>
                      </a:pPr>
                      <a:r>
                        <a:rPr/>
                        <a:t>himinty</a:t>
                      </a:r>
                    </a:p>
                  </a:txBody>
                  <a:tcPr/>
                </a:tc>
              </a:tr>
              <a:tr h="0">
                <a:tc>
                  <a:txBody>
                    <a:bodyPr/>
                    <a:lstStyle/>
                    <a:p>
                      <a:pPr lvl="0" indent="0" marL="0" algn="ctr">
                        <a:buNone/>
                      </a:pPr>
                      <a:r>
                        <a:rPr/>
                        <a:t>1224</a:t>
                      </a:r>
                    </a:p>
                  </a:txBody>
                </a:tc>
                <a:tc>
                  <a:txBody>
                    <a:bodyPr/>
                    <a:lstStyle/>
                    <a:p>
                      <a:pPr lvl="0" indent="0" marL="0" algn="ctr">
                        <a:buNone/>
                      </a:pPr>
                      <a:r>
                        <a:rPr/>
                        <a:t>0</a:t>
                      </a:r>
                    </a:p>
                  </a:txBody>
                </a:tc>
                <a:tc>
                  <a:txBody>
                    <a:bodyPr/>
                    <a:lstStyle/>
                    <a:p>
                      <a:pPr lvl="0" indent="0" marL="0" algn="ctr">
                        <a:buNone/>
                      </a:pPr>
                      <a:r>
                        <a:rPr/>
                        <a:t>1</a:t>
                      </a:r>
                    </a:p>
                  </a:txBody>
                </a:tc>
                <a:tc>
                  <a:txBody>
                    <a:bodyPr/>
                    <a:lstStyle/>
                    <a:p>
                      <a:pPr lvl="0" indent="0" marL="0" algn="ctr">
                        <a:buNone/>
                      </a:pPr>
                      <a:r>
                        <a:rPr/>
                        <a:t>-1.53</a:t>
                      </a:r>
                    </a:p>
                  </a:txBody>
                </a:tc>
                <a:tc>
                  <a:txBody>
                    <a:bodyPr/>
                    <a:lstStyle/>
                    <a:p>
                      <a:pPr lvl="0" indent="0" marL="0" algn="ctr">
                        <a:buNone/>
                      </a:pPr>
                      <a:r>
                        <a:rPr/>
                        <a:t>5.88</a:t>
                      </a:r>
                    </a:p>
                  </a:txBody>
                </a:tc>
                <a:tc>
                  <a:txBody>
                    <a:bodyPr/>
                    <a:lstStyle/>
                    <a:p>
                      <a:pPr lvl="0" indent="0" marL="0" algn="ctr">
                        <a:buNone/>
                      </a:pPr>
                      <a:r>
                        <a:rPr/>
                        <a:t>842</a:t>
                      </a:r>
                    </a:p>
                  </a:txBody>
                </a:tc>
                <a:tc>
                  <a:txBody>
                    <a:bodyPr/>
                    <a:lstStyle/>
                    <a:p>
                      <a:pPr lvl="0" indent="0" marL="0" algn="ctr">
                        <a:buNone/>
                      </a:pPr>
                      <a:r>
                        <a:rPr/>
                        <a:t>0</a:t>
                      </a:r>
                    </a:p>
                  </a:txBody>
                </a:tc>
                <a:tc>
                  <a:txBody>
                    <a:bodyPr/>
                    <a:lstStyle/>
                    <a:p>
                      <a:pPr lvl="0" indent="0" marL="0" algn="ctr">
                        <a:buNone/>
                      </a:pPr>
                      <a:r>
                        <a:rPr/>
                        <a:t>0</a:t>
                      </a:r>
                    </a:p>
                  </a:txBody>
                </a:tc>
              </a:tr>
              <a:tr h="0">
                <a:tc>
                  <a:txBody>
                    <a:bodyPr/>
                    <a:lstStyle/>
                    <a:p>
                      <a:pPr lvl="0" indent="0" marL="0" algn="ctr">
                        <a:buNone/>
                      </a:pPr>
                      <a:r>
                        <a:rPr/>
                        <a:t>1224</a:t>
                      </a:r>
                    </a:p>
                  </a:txBody>
                </a:tc>
                <a:tc>
                  <a:txBody>
                    <a:bodyPr/>
                    <a:lstStyle/>
                    <a:p>
                      <a:pPr lvl="0" indent="0" marL="0" algn="ctr">
                        <a:buNone/>
                      </a:pPr>
                      <a:r>
                        <a:rPr/>
                        <a:t>0</a:t>
                      </a:r>
                    </a:p>
                  </a:txBody>
                </a:tc>
                <a:tc>
                  <a:txBody>
                    <a:bodyPr/>
                    <a:lstStyle/>
                    <a:p>
                      <a:pPr lvl="0" indent="0" marL="0" algn="ctr">
                        <a:buNone/>
                      </a:pPr>
                      <a:r>
                        <a:rPr/>
                        <a:t>1</a:t>
                      </a:r>
                    </a:p>
                  </a:txBody>
                </a:tc>
                <a:tc>
                  <a:txBody>
                    <a:bodyPr/>
                    <a:lstStyle/>
                    <a:p>
                      <a:pPr lvl="0" indent="0" marL="0" algn="ctr">
                        <a:buNone/>
                      </a:pPr>
                      <a:r>
                        <a:rPr/>
                        <a:t>-0.59</a:t>
                      </a:r>
                    </a:p>
                  </a:txBody>
                </a:tc>
                <a:tc>
                  <a:txBody>
                    <a:bodyPr/>
                    <a:lstStyle/>
                    <a:p>
                      <a:pPr lvl="0" indent="0" marL="0" algn="ctr">
                        <a:buNone/>
                      </a:pPr>
                      <a:r>
                        <a:rPr/>
                        <a:t>19.71</a:t>
                      </a:r>
                    </a:p>
                  </a:txBody>
                </a:tc>
                <a:tc>
                  <a:txBody>
                    <a:bodyPr/>
                    <a:lstStyle/>
                    <a:p>
                      <a:pPr lvl="0" indent="0" marL="0" algn="ctr">
                        <a:buNone/>
                      </a:pPr>
                      <a:r>
                        <a:rPr/>
                        <a:t>842</a:t>
                      </a:r>
                    </a:p>
                  </a:txBody>
                </a:tc>
                <a:tc>
                  <a:txBody>
                    <a:bodyPr/>
                    <a:lstStyle/>
                    <a:p>
                      <a:pPr lvl="0" indent="0" marL="0" algn="ctr">
                        <a:buNone/>
                      </a:pPr>
                      <a:r>
                        <a:rPr/>
                        <a:t>0</a:t>
                      </a:r>
                    </a:p>
                  </a:txBody>
                </a:tc>
                <a:tc>
                  <a:txBody>
                    <a:bodyPr/>
                    <a:lstStyle/>
                    <a:p>
                      <a:pPr lvl="0" indent="0" marL="0" algn="ctr">
                        <a:buNone/>
                      </a:pPr>
                      <a:r>
                        <a:rPr/>
                        <a:t>0</a:t>
                      </a:r>
                    </a:p>
                  </a:txBody>
                </a:tc>
              </a:tr>
              <a:tr h="0">
                <a:tc>
                  <a:txBody>
                    <a:bodyPr/>
                    <a:lstStyle/>
                    <a:p>
                      <a:pPr lvl="0" indent="0" marL="0" algn="ctr">
                        <a:buNone/>
                      </a:pPr>
                      <a:r>
                        <a:rPr/>
                        <a:t>1224</a:t>
                      </a:r>
                    </a:p>
                  </a:txBody>
                </a:tc>
                <a:tc>
                  <a:txBody>
                    <a:bodyPr/>
                    <a:lstStyle/>
                    <a:p>
                      <a:pPr lvl="0" indent="0" marL="0" algn="ctr">
                        <a:buNone/>
                      </a:pPr>
                      <a:r>
                        <a:rPr/>
                        <a:t>0</a:t>
                      </a:r>
                    </a:p>
                  </a:txBody>
                </a:tc>
                <a:tc>
                  <a:txBody>
                    <a:bodyPr/>
                    <a:lstStyle/>
                    <a:p>
                      <a:pPr lvl="0" indent="0" marL="0" algn="ctr">
                        <a:buNone/>
                      </a:pPr>
                      <a:r>
                        <a:rPr/>
                        <a:t>0</a:t>
                      </a:r>
                    </a:p>
                  </a:txBody>
                </a:tc>
                <a:tc>
                  <a:txBody>
                    <a:bodyPr/>
                    <a:lstStyle/>
                    <a:p>
                      <a:pPr lvl="0" indent="0" marL="0" algn="ctr">
                        <a:buNone/>
                      </a:pPr>
                      <a:r>
                        <a:rPr/>
                        <a:t>-0.53</a:t>
                      </a:r>
                    </a:p>
                  </a:txBody>
                </a:tc>
                <a:tc>
                  <a:txBody>
                    <a:bodyPr/>
                    <a:lstStyle/>
                    <a:p>
                      <a:pPr lvl="0" indent="0" marL="0" algn="ctr">
                        <a:buNone/>
                      </a:pPr>
                      <a:r>
                        <a:rPr/>
                        <a:t>20.35</a:t>
                      </a:r>
                    </a:p>
                  </a:txBody>
                </a:tc>
                <a:tc>
                  <a:txBody>
                    <a:bodyPr/>
                    <a:lstStyle/>
                    <a:p>
                      <a:pPr lvl="0" indent="0" marL="0" algn="ctr">
                        <a:buNone/>
                      </a:pPr>
                      <a:r>
                        <a:rPr/>
                        <a:t>842</a:t>
                      </a:r>
                    </a:p>
                  </a:txBody>
                </a:tc>
                <a:tc>
                  <a:txBody>
                    <a:bodyPr/>
                    <a:lstStyle/>
                    <a:p>
                      <a:pPr lvl="0" indent="0" marL="0" algn="ctr">
                        <a:buNone/>
                      </a:pPr>
                      <a:r>
                        <a:rPr/>
                        <a:t>0</a:t>
                      </a:r>
                    </a:p>
                  </a:txBody>
                </a:tc>
                <a:tc>
                  <a:txBody>
                    <a:bodyPr/>
                    <a:lstStyle/>
                    <a:p>
                      <a:pPr lvl="0" indent="0" marL="0" algn="ctr">
                        <a:buNone/>
                      </a:pPr>
                      <a:r>
                        <a:rPr/>
                        <a:t>0</a:t>
                      </a:r>
                    </a:p>
                  </a:txBody>
                </a:tc>
              </a:tr>
              <a:tr h="0">
                <a:tc>
                  <a:txBody>
                    <a:bodyPr/>
                    <a:lstStyle/>
                    <a:p>
                      <a:pPr lvl="0" indent="0" marL="0" algn="ctr">
                        <a:buNone/>
                      </a:pPr>
                      <a:r>
                        <a:rPr/>
                        <a:t>1224</a:t>
                      </a:r>
                    </a:p>
                  </a:txBody>
                </a:tc>
                <a:tc>
                  <a:txBody>
                    <a:bodyPr/>
                    <a:lstStyle/>
                    <a:p>
                      <a:pPr lvl="0" indent="0" marL="0" algn="ctr">
                        <a:buNone/>
                      </a:pPr>
                      <a:r>
                        <a:rPr/>
                        <a:t>0</a:t>
                      </a:r>
                    </a:p>
                  </a:txBody>
                </a:tc>
                <a:tc>
                  <a:txBody>
                    <a:bodyPr/>
                    <a:lstStyle/>
                    <a:p>
                      <a:pPr lvl="0" indent="0" marL="0" algn="ctr">
                        <a:buNone/>
                      </a:pPr>
                      <a:r>
                        <a:rPr/>
                        <a:t>0</a:t>
                      </a:r>
                    </a:p>
                  </a:txBody>
                </a:tc>
                <a:tc>
                  <a:txBody>
                    <a:bodyPr/>
                    <a:lstStyle/>
                    <a:p>
                      <a:pPr lvl="0" indent="0" marL="0" algn="ctr">
                        <a:buNone/>
                      </a:pPr>
                      <a:r>
                        <a:rPr/>
                        <a:t>-0.67</a:t>
                      </a:r>
                    </a:p>
                  </a:txBody>
                </a:tc>
                <a:tc>
                  <a:txBody>
                    <a:bodyPr/>
                    <a:lstStyle/>
                    <a:p>
                      <a:pPr lvl="0" indent="0" marL="0" algn="ctr">
                        <a:buNone/>
                      </a:pPr>
                      <a:r>
                        <a:rPr/>
                        <a:t>8.78</a:t>
                      </a:r>
                    </a:p>
                  </a:txBody>
                </a:tc>
                <a:tc>
                  <a:txBody>
                    <a:bodyPr/>
                    <a:lstStyle/>
                    <a:p>
                      <a:pPr lvl="0" indent="0" marL="0" algn="ctr">
                        <a:buNone/>
                      </a:pPr>
                      <a:r>
                        <a:rPr/>
                        <a:t>842</a:t>
                      </a:r>
                    </a:p>
                  </a:txBody>
                </a:tc>
                <a:tc>
                  <a:txBody>
                    <a:bodyPr/>
                    <a:lstStyle/>
                    <a:p>
                      <a:pPr lvl="0" indent="0" marL="0" algn="ctr">
                        <a:buNone/>
                      </a:pPr>
                      <a:r>
                        <a:rPr/>
                        <a:t>0</a:t>
                      </a:r>
                    </a:p>
                  </a:txBody>
                </a:tc>
                <a:tc>
                  <a:txBody>
                    <a:bodyPr/>
                    <a:lstStyle/>
                    <a:p>
                      <a:pPr lvl="0" indent="0" marL="0" algn="ctr">
                        <a:buNone/>
                      </a:pPr>
                      <a:r>
                        <a:rPr/>
                        <a:t>0</a:t>
                      </a:r>
                    </a:p>
                  </a:txBody>
                </a:tc>
              </a:tr>
              <a:tr h="0">
                <a:tc>
                  <a:txBody>
                    <a:bodyPr/>
                    <a:lstStyle/>
                    <a:p>
                      <a:pPr lvl="0" indent="0" marL="0" algn="ctr">
                        <a:buNone/>
                      </a:pPr>
                      <a:r>
                        <a:rPr/>
                        <a:t>1224</a:t>
                      </a:r>
                    </a:p>
                  </a:txBody>
                </a:tc>
                <a:tc>
                  <a:txBody>
                    <a:bodyPr/>
                    <a:lstStyle/>
                    <a:p>
                      <a:pPr lvl="0" indent="0" marL="0" algn="ctr">
                        <a:buNone/>
                      </a:pPr>
                      <a:r>
                        <a:rPr/>
                        <a:t>0</a:t>
                      </a:r>
                    </a:p>
                  </a:txBody>
                </a:tc>
                <a:tc>
                  <a:txBody>
                    <a:bodyPr/>
                    <a:lstStyle/>
                    <a:p>
                      <a:pPr lvl="0" indent="0" marL="0" algn="ctr">
                        <a:buNone/>
                      </a:pPr>
                      <a:r>
                        <a:rPr/>
                        <a:t>0</a:t>
                      </a:r>
                    </a:p>
                  </a:txBody>
                </a:tc>
                <a:tc>
                  <a:txBody>
                    <a:bodyPr/>
                    <a:lstStyle/>
                    <a:p>
                      <a:pPr lvl="0" indent="0" marL="0" algn="ctr">
                        <a:buNone/>
                      </a:pPr>
                      <a:r>
                        <a:rPr/>
                        <a:t>-0.16</a:t>
                      </a:r>
                    </a:p>
                  </a:txBody>
                </a:tc>
                <a:tc>
                  <a:txBody>
                    <a:bodyPr/>
                    <a:lstStyle/>
                    <a:p>
                      <a:pPr lvl="0" indent="0" marL="0" algn="ctr">
                        <a:buNone/>
                      </a:pPr>
                      <a:r>
                        <a:rPr/>
                        <a:t>17.90</a:t>
                      </a:r>
                    </a:p>
                  </a:txBody>
                </a:tc>
                <a:tc>
                  <a:txBody>
                    <a:bodyPr/>
                    <a:lstStyle/>
                    <a:p>
                      <a:pPr lvl="0" indent="0" marL="0" algn="ctr">
                        <a:buNone/>
                      </a:pPr>
                      <a:r>
                        <a:rPr/>
                        <a:t>842</a:t>
                      </a:r>
                    </a:p>
                  </a:txBody>
                </a:tc>
                <a:tc>
                  <a:txBody>
                    <a:bodyPr/>
                    <a:lstStyle/>
                    <a:p>
                      <a:pPr lvl="0" indent="0" marL="0" algn="ctr">
                        <a:buNone/>
                      </a:pPr>
                      <a:r>
                        <a:rPr/>
                        <a:t>0</a:t>
                      </a:r>
                    </a:p>
                  </a:txBody>
                </a:tc>
                <a:tc>
                  <a:txBody>
                    <a:bodyPr/>
                    <a:lstStyle/>
                    <a:p>
                      <a:pPr lvl="0" indent="0" marL="0" algn="ctr">
                        <a:buNone/>
                      </a:pPr>
                      <a:r>
                        <a:rPr/>
                        <a:t>0</a:t>
                      </a:r>
                    </a:p>
                  </a:txBody>
                </a:tc>
              </a:tr>
            </a:tbl>
          </a:graphicData>
        </a:graphic>
      </p:graphicFrame>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Pooled-OLS and Between Model</a:t>
            </a:r>
          </a:p>
        </p:txBody>
      </p:sp>
      <p:pic>
        <p:nvPicPr>
          <p:cNvPr descr="pptx_files/figure-pptx/unnamed-chunk-20-1.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Five models in HLM (Bryk &amp; Raudenbush, 1992)</a:t>
                </a:r>
              </a:p>
              <a:p>
                <a:pPr lvl="0" indent="0" marL="0">
                  <a:spcBef>
                    <a:spcPts val="3000"/>
                  </a:spcBef>
                  <a:buNone/>
                </a:pPr>
                <a:r>
                  <a:rPr b="1"/>
                  <a:t>변수들에 대한 설명</a:t>
                </a:r>
              </a:p>
              <a:p>
                <a:pPr lvl="0"/>
                <a:r>
                  <a:rPr/>
                  <a:t>분석 목적: Level-1 변수인 SES (Social Economic Status)와 Level-2 변수인 Sector (Public or Private)가 학생들의 수학성취도에 미치는 영향</a:t>
                </a:r>
              </a:p>
              <a:p>
                <a:pPr lvl="0"/>
                <a:r>
                  <a:rPr/>
                  <a:t>독립변수: </a:t>
                </a:r>
                <a:r>
                  <a:rPr>
                    <a:latin typeface="Courier"/>
                  </a:rPr>
                  <a:t>ses</a:t>
                </a:r>
                <a:r>
                  <a:rPr/>
                  <a:t>, </a:t>
                </a:r>
                <a:r>
                  <a:rPr>
                    <a:latin typeface="Courier"/>
                  </a:rPr>
                  <a:t>sector</a:t>
                </a:r>
              </a:p>
              <a:p>
                <a:pPr lvl="0"/>
                <a:r>
                  <a:rPr/>
                  <a:t>종속변수: </a:t>
                </a:r>
                <a:r>
                  <a:rPr>
                    <a:latin typeface="Courier"/>
                  </a:rPr>
                  <a:t>mathach</a:t>
                </a:r>
              </a:p>
              <a:p>
                <a:pPr lvl="0"/>
                <a14:m>
                  <m:oMath xmlns:m="http://schemas.openxmlformats.org/officeDocument/2006/math">
                    <m:r>
                      <m:t>i</m:t>
                    </m:r>
                  </m:oMath>
                </a14:m>
                <a:r>
                  <a:rPr/>
                  <a:t>는 개인수준 (Level-1)의 첨자, </a:t>
                </a:r>
                <a14:m>
                  <m:oMath xmlns:m="http://schemas.openxmlformats.org/officeDocument/2006/math">
                    <m:r>
                      <m:t>j</m:t>
                    </m:r>
                  </m:oMath>
                </a14:m>
                <a:r>
                  <a:rPr/>
                  <a:t>는 집단수준 (Level-2)의 첨자</a:t>
                </a:r>
              </a:p>
              <a:p>
                <a:pPr lvl="1"/>
                <a14:m>
                  <m:oMath xmlns:m="http://schemas.openxmlformats.org/officeDocument/2006/math">
                    <m:sSub>
                      <m:e>
                        <m:r>
                          <m:t>Y</m:t>
                        </m:r>
                      </m:e>
                      <m:sub>
                        <m:r>
                          <m:t>i</m:t>
                        </m:r>
                        <m:r>
                          <m:t>j</m:t>
                        </m:r>
                      </m:sub>
                    </m:sSub>
                  </m:oMath>
                </a14:m>
                <a:r>
                  <a:rPr/>
                  <a:t>: </a:t>
                </a:r>
                <a14:m>
                  <m:oMath xmlns:m="http://schemas.openxmlformats.org/officeDocument/2006/math">
                    <m:r>
                      <m:t>j</m:t>
                    </m:r>
                  </m:oMath>
                </a14:m>
                <a:r>
                  <a:rPr/>
                  <a:t> 번째 학교에 다니는 </a:t>
                </a:r>
                <a14:m>
                  <m:oMath xmlns:m="http://schemas.openxmlformats.org/officeDocument/2006/math">
                    <m:r>
                      <m:t>i</m:t>
                    </m:r>
                  </m:oMath>
                </a14:m>
                <a:r>
                  <a:rPr/>
                  <a:t>번째 학생의 수학성취도 점수</a:t>
                </a:r>
              </a:p>
              <a:p>
                <a:pPr lvl="1"/>
                <a14:m>
                  <m:oMath xmlns:m="http://schemas.openxmlformats.org/officeDocument/2006/math">
                    <m:sSub>
                      <m:e>
                        <m:r>
                          <m:t>β</m:t>
                        </m:r>
                      </m:e>
                      <m:sub>
                        <m:r>
                          <m:t>0</m:t>
                        </m:r>
                        <m:r>
                          <m:t>j</m:t>
                        </m:r>
                      </m:sub>
                    </m:sSub>
                  </m:oMath>
                </a14:m>
                <a:r>
                  <a:rPr/>
                  <a:t>는 </a:t>
                </a:r>
                <a14:m>
                  <m:oMath xmlns:m="http://schemas.openxmlformats.org/officeDocument/2006/math">
                    <m:r>
                      <m:t>j</m:t>
                    </m:r>
                  </m:oMath>
                </a14:m>
                <a:r>
                  <a:rPr/>
                  <a:t>번째 학교의 평균 수학성취도 점수</a:t>
                </a:r>
              </a:p>
              <a:p>
                <a:pPr lvl="0"/>
                <a:r>
                  <a:rPr/>
                  <a:t>평균 학급당 인원: 44.91명 (sd: 11.85)</a:t>
                </a:r>
              </a:p>
              <a:p>
                <a:pPr lvl="0" indent="0" marL="0">
                  <a:spcBef>
                    <a:spcPts val="3000"/>
                  </a:spcBef>
                  <a:buNone/>
                </a:pPr>
                <a:r>
                  <a:rPr b="1"/>
                  <a:t>Model 0. Preliminary Analysis</a:t>
                </a:r>
              </a:p>
              <a:p>
                <a:pPr lvl="0" indent="0" marL="0">
                  <a:buNone/>
                </a:pPr>
                <a:r>
                  <a:rPr b="1"/>
                  <a:t>One-Way ANOVA</a:t>
                </a:r>
                <a:r>
                  <a:rPr/>
                  <a:t> 집단수준의 Mean Squares들의 값과 개인수준의 Mean Squares들의 값을 비교함을 통해서, 개인수준의 변량대비 집단 수준의 변량 비교</a:t>
                </a:r>
              </a:p>
              <a:p>
                <a:pPr lvl="0" indent="0" marL="0">
                  <a:buNone/>
                </a:pPr>
                <a14:m>
                  <m:oMath xmlns:m="http://schemas.openxmlformats.org/officeDocument/2006/math">
                    <m:r>
                      <m:rPr>
                        <m:sty m:val="p"/>
                      </m:rPr>
                      <m:t>→</m:t>
                    </m:r>
                  </m:oMath>
                </a14:m>
                <a:r>
                  <a:rPr/>
                  <a:t> 쉽게 말해 </a:t>
                </a:r>
                <a:r>
                  <a:rPr b="1"/>
                  <a:t>집단간 모평균(여기서는 수학성취도)이 서로 다른가</a:t>
                </a:r>
                <a:r>
                  <a:rPr/>
                  <a:t>? 수준효과가 존재하는가?</a:t>
                </a:r>
              </a:p>
              <a:p>
                <a:pPr lvl="0" indent="0" marL="0">
                  <a:buNone/>
                </a:pPr>
                <a14:m>
                  <m:oMathPara xmlns:m="http://schemas.openxmlformats.org/officeDocument/2006/math">
                    <m:oMathParaPr>
                      <m:jc m:val="center"/>
                    </m:oMathParaPr>
                    <m:oMath>
                      <m:r>
                        <m:t>S</m:t>
                      </m:r>
                      <m:r>
                        <m:t>S</m:t>
                      </m:r>
                      <m:r>
                        <m:t>T</m:t>
                      </m:r>
                      <m:r>
                        <m:rPr>
                          <m:sty m:val="p"/>
                        </m:rPr>
                        <m:t>=</m:t>
                      </m:r>
                      <m:r>
                        <m:t>S</m:t>
                      </m:r>
                      <m:r>
                        <m:t>S</m:t>
                      </m:r>
                      <m:r>
                        <m:t>A</m:t>
                      </m:r>
                      <m:r>
                        <m:rPr>
                          <m:sty m:val="p"/>
                        </m:rPr>
                        <m:t>+</m:t>
                      </m:r>
                      <m:r>
                        <m:t>S</m:t>
                      </m:r>
                      <m:r>
                        <m:t>S</m:t>
                      </m:r>
                      <m:r>
                        <m:t>E</m:t>
                      </m:r>
                      <m:r>
                        <m:t> </m:t>
                      </m:r>
                      <m:nary>
                        <m:naryPr>
                          <m:chr m:val="∑"/>
                          <m:limLoc m:val="undOvr"/>
                          <m:subHide m:val="0"/>
                          <m:supHide m:val="0"/>
                        </m:naryPr>
                        <m:sub>
                          <m:r>
                            <m:t>i</m:t>
                          </m:r>
                          <m:r>
                            <m:rPr>
                              <m:sty m:val="p"/>
                            </m:rPr>
                            <m:t>=</m:t>
                          </m:r>
                          <m:r>
                            <m:t>1</m:t>
                          </m:r>
                        </m:sub>
                        <m:sup>
                          <m:r>
                            <m:t>a</m:t>
                          </m:r>
                        </m:sup>
                        <m:e>
                          <m:nary>
                            <m:naryPr>
                              <m:chr m:val="∑"/>
                              <m:limLoc m:val="undOvr"/>
                              <m:subHide m:val="0"/>
                              <m:supHide m:val="0"/>
                            </m:naryPr>
                            <m:sub>
                              <m:r>
                                <m:t>j</m:t>
                              </m:r>
                              <m:r>
                                <m:rPr>
                                  <m:sty m:val="p"/>
                                </m:rPr>
                                <m:t>=</m:t>
                              </m:r>
                              <m:r>
                                <m:t>1</m:t>
                              </m:r>
                            </m:sub>
                            <m:sup>
                              <m:r>
                                <m:t>r</m:t>
                              </m:r>
                            </m:sup>
                            <m:e>
                              <m:sSup>
                                <m:e>
                                  <m:d>
                                    <m:dPr>
                                      <m:begChr m:val="("/>
                                      <m:endChr m:val=")"/>
                                      <m:sepChr m:val=""/>
                                      <m:grow/>
                                    </m:dPr>
                                    <m:e>
                                      <m:sSub>
                                        <m:e>
                                          <m:r>
                                            <m:t>Y</m:t>
                                          </m:r>
                                        </m:e>
                                        <m:sub>
                                          <m:r>
                                            <m:t>i</m:t>
                                          </m:r>
                                          <m:r>
                                            <m:t>j</m:t>
                                          </m:r>
                                        </m:sub>
                                      </m:sSub>
                                      <m:r>
                                        <m:rPr>
                                          <m:sty m:val="p"/>
                                        </m:rPr>
                                        <m:t>−</m:t>
                                      </m:r>
                                      <m:acc>
                                        <m:accPr>
                                          <m:chr m:val="‾"/>
                                        </m:accPr>
                                        <m:e>
                                          <m:r>
                                            <m:t>Y</m:t>
                                          </m:r>
                                        </m:e>
                                      </m:acc>
                                    </m:e>
                                  </m:d>
                                </m:e>
                                <m:sup>
                                  <m:r>
                                    <m:t>2</m:t>
                                  </m:r>
                                </m:sup>
                              </m:sSup>
                            </m:e>
                          </m:nary>
                        </m:e>
                      </m:nary>
                      <m:r>
                        <m:rPr>
                          <m:sty m:val="p"/>
                        </m:rPr>
                        <m:t>=</m:t>
                      </m:r>
                      <m:nary>
                        <m:naryPr>
                          <m:chr m:val="∑"/>
                          <m:limLoc m:val="undOvr"/>
                          <m:subHide m:val="0"/>
                          <m:supHide m:val="0"/>
                        </m:naryPr>
                        <m:sub>
                          <m:r>
                            <m:t>i</m:t>
                          </m:r>
                          <m:r>
                            <m:rPr>
                              <m:sty m:val="p"/>
                            </m:rPr>
                            <m:t>=</m:t>
                          </m:r>
                          <m:r>
                            <m:t>1</m:t>
                          </m:r>
                        </m:sub>
                        <m:sup>
                          <m:r>
                            <m:t>a</m:t>
                          </m:r>
                        </m:sup>
                        <m:e>
                          <m:r>
                            <m:t>r</m:t>
                          </m:r>
                        </m:e>
                      </m:nary>
                      <m:sSup>
                        <m:e>
                          <m:d>
                            <m:dPr>
                              <m:begChr m:val="("/>
                              <m:endChr m:val=")"/>
                              <m:sepChr m:val=""/>
                              <m:grow/>
                            </m:dPr>
                            <m:e>
                              <m:acc>
                                <m:accPr>
                                  <m:chr m:val="‾"/>
                                </m:accPr>
                                <m:e>
                                  <m:sSub>
                                    <m:e>
                                      <m:r>
                                        <m:t>Y</m:t>
                                      </m:r>
                                    </m:e>
                                    <m:sub>
                                      <m:r>
                                        <m:t>i</m:t>
                                      </m:r>
                                      <m:r>
                                        <m:rPr>
                                          <m:sty m:val="p"/>
                                        </m:rPr>
                                        <m:t>.</m:t>
                                      </m:r>
                                    </m:sub>
                                  </m:sSub>
                                </m:e>
                              </m:acc>
                              <m:r>
                                <m:rPr>
                                  <m:sty m:val="p"/>
                                </m:rPr>
                                <m:t>−</m:t>
                              </m:r>
                              <m:acc>
                                <m:accPr>
                                  <m:chr m:val="‾"/>
                                </m:accPr>
                                <m:e>
                                  <m:r>
                                    <m:t>Y</m:t>
                                  </m:r>
                                </m:e>
                              </m:acc>
                            </m:e>
                          </m:d>
                        </m:e>
                        <m:sup>
                          <m:r>
                            <m:t>2</m:t>
                          </m:r>
                        </m:sup>
                      </m:sSup>
                      <m:r>
                        <m:rPr>
                          <m:sty m:val="p"/>
                        </m:rPr>
                        <m:t>+</m:t>
                      </m:r>
                      <m:nary>
                        <m:naryPr>
                          <m:chr m:val="∑"/>
                          <m:limLoc m:val="undOvr"/>
                          <m:subHide m:val="0"/>
                          <m:supHide m:val="0"/>
                        </m:naryPr>
                        <m:sub>
                          <m:r>
                            <m:t>i</m:t>
                          </m:r>
                          <m:r>
                            <m:rPr>
                              <m:sty m:val="p"/>
                            </m:rPr>
                            <m:t>=</m:t>
                          </m:r>
                          <m:r>
                            <m:t>1</m:t>
                          </m:r>
                        </m:sub>
                        <m:sup>
                          <m:r>
                            <m:t>a</m:t>
                          </m:r>
                        </m:sup>
                        <m:e>
                          <m:nary>
                            <m:naryPr>
                              <m:chr m:val="∑"/>
                              <m:limLoc m:val="undOvr"/>
                              <m:subHide m:val="0"/>
                              <m:supHide m:val="0"/>
                            </m:naryPr>
                            <m:sub>
                              <m:r>
                                <m:t>j</m:t>
                              </m:r>
                              <m:r>
                                <m:rPr>
                                  <m:sty m:val="p"/>
                                </m:rPr>
                                <m:t>=</m:t>
                              </m:r>
                              <m:r>
                                <m:t>1</m:t>
                              </m:r>
                            </m:sub>
                            <m:sup>
                              <m:r>
                                <m:t>r</m:t>
                              </m:r>
                            </m:sup>
                            <m:e>
                              <m:sSup>
                                <m:e>
                                  <m:d>
                                    <m:dPr>
                                      <m:begChr m:val="("/>
                                      <m:endChr m:val=")"/>
                                      <m:sepChr m:val=""/>
                                      <m:grow/>
                                    </m:dPr>
                                    <m:e>
                                      <m:sSub>
                                        <m:e>
                                          <m:r>
                                            <m:t>Y</m:t>
                                          </m:r>
                                        </m:e>
                                        <m:sub>
                                          <m:r>
                                            <m:t>i</m:t>
                                          </m:r>
                                          <m:r>
                                            <m:t>j</m:t>
                                          </m:r>
                                        </m:sub>
                                      </m:sSub>
                                      <m:r>
                                        <m:rPr>
                                          <m:sty m:val="p"/>
                                        </m:rPr>
                                        <m:t>−</m:t>
                                      </m:r>
                                      <m:acc>
                                        <m:accPr>
                                          <m:chr m:val="‾"/>
                                        </m:accPr>
                                        <m:e>
                                          <m:sSub>
                                            <m:e>
                                              <m:r>
                                                <m:t>Y</m:t>
                                              </m:r>
                                            </m:e>
                                            <m:sub>
                                              <m:r>
                                                <m:t>i</m:t>
                                              </m:r>
                                              <m:r>
                                                <m:rPr>
                                                  <m:sty m:val="p"/>
                                                </m:rPr>
                                                <m:t>.</m:t>
                                              </m:r>
                                            </m:sub>
                                          </m:sSub>
                                        </m:e>
                                      </m:acc>
                                    </m:e>
                                  </m:d>
                                </m:e>
                                <m:sup>
                                  <m:r>
                                    <m:t>2</m:t>
                                  </m:r>
                                </m:sup>
                              </m:sSup>
                            </m:e>
                          </m:nary>
                        </m:e>
                      </m:nary>
                    </m:oMath>
                  </m:oMathPara>
                </a14:m>
              </a:p>
              <a:p>
                <a:pPr lvl="0"/>
                <a:r>
                  <a:rPr/>
                  <a:t>SSA (sum of squares of treatment): 집단변량 제곱합 - 집단수준 변동</a:t>
                </a:r>
              </a:p>
              <a:p>
                <a:pPr lvl="0"/>
                <a:r>
                  <a:rPr/>
                  <a:t>SSE (sum of squares of error): 오차제곱합 - 집단 내 변동</a:t>
                </a:r>
              </a:p>
              <a:p>
                <a:pPr lvl="0"/>
                <a:r>
                  <a:rPr b="1"/>
                  <a:t>집단간 평균 차이가 존재할 때 HLM의 가장 최소한의 근거가 됨</a:t>
                </a:r>
              </a:p>
              <a:p>
                <a:pPr lvl="0" indent="0">
                  <a:buNone/>
                </a:pPr>
                <a:r>
                  <a:rPr>
                    <a:solidFill>
                      <a:srgbClr val="003B4F"/>
                    </a:solidFill>
                    <a:latin typeface="Courier"/>
                  </a:rPr>
                  <a:t>model1 &lt;-  </a:t>
                </a:r>
                <a:r>
                  <a:rPr>
                    <a:solidFill>
                      <a:srgbClr val="4758AB"/>
                    </a:solidFill>
                    <a:latin typeface="Courier"/>
                  </a:rPr>
                  <a:t>aov</a:t>
                </a:r>
                <a:r>
                  <a:rPr>
                    <a:solidFill>
                      <a:srgbClr val="003B4F"/>
                    </a:solidFill>
                    <a:latin typeface="Courier"/>
                  </a:rPr>
                  <a:t>(mathach</a:t>
                </a:r>
                <a:r>
                  <a:rPr>
                    <a:solidFill>
                      <a:srgbClr val="5E5E5E"/>
                    </a:solidFill>
                    <a:latin typeface="Courier"/>
                  </a:rPr>
                  <a:t>~</a:t>
                </a:r>
                <a:r>
                  <a:rPr>
                    <a:solidFill>
                      <a:srgbClr val="003B4F"/>
                    </a:solidFill>
                    <a:latin typeface="Courier"/>
                  </a:rPr>
                  <a:t>id, </a:t>
                </a:r>
                <a:r>
                  <a:rPr>
                    <a:solidFill>
                      <a:srgbClr val="657422"/>
                    </a:solidFill>
                    <a:latin typeface="Courier"/>
                  </a:rPr>
                  <a:t>data=</a:t>
                </a:r>
                <a:r>
                  <a:rPr>
                    <a:solidFill>
                      <a:srgbClr val="003B4F"/>
                    </a:solidFill>
                    <a:latin typeface="Courier"/>
                  </a:rPr>
                  <a:t>data_merged)</a:t>
                </a:r>
                <a:br/>
                <a:r>
                  <a:rPr>
                    <a:solidFill>
                      <a:srgbClr val="4758AB"/>
                    </a:solidFill>
                    <a:latin typeface="Courier"/>
                  </a:rPr>
                  <a:t>anova</a:t>
                </a:r>
                <a:r>
                  <a:rPr>
                    <a:solidFill>
                      <a:srgbClr val="003B4F"/>
                    </a:solidFill>
                    <a:latin typeface="Courier"/>
                  </a:rPr>
                  <a:t>(model1)</a:t>
                </a:r>
              </a:p>
            </p:txBody>
          </p:sp>
        </mc:Choice>
      </mc:AlternateContent>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850900"/>
                <a:gridCol w="850900"/>
                <a:gridCol w="850900"/>
                <a:gridCol w="850900"/>
                <a:gridCol w="850900"/>
                <a:gridCol w="850900"/>
              </a:tblGrid>
              <a:tr h="0">
                <a:tc>
                  <a:txBody>
                    <a:bodyPr/>
                    <a:lstStyle/>
                    <a:p>
                      <a:pPr lvl="0" indent="0" marL="0" algn="ctr">
                        <a:buNone/>
                      </a:pPr>
                      <a:r>
                        <a:rPr/>
                        <a:t>term</a:t>
                      </a:r>
                    </a:p>
                  </a:txBody>
                  <a:tcPr/>
                </a:tc>
                <a:tc>
                  <a:txBody>
                    <a:bodyPr/>
                    <a:lstStyle/>
                    <a:p>
                      <a:pPr lvl="0" indent="0" marL="0" algn="ctr">
                        <a:buNone/>
                      </a:pPr>
                      <a:r>
                        <a:rPr/>
                        <a:t>df</a:t>
                      </a:r>
                    </a:p>
                  </a:txBody>
                  <a:tcPr/>
                </a:tc>
                <a:tc>
                  <a:txBody>
                    <a:bodyPr/>
                    <a:lstStyle/>
                    <a:p>
                      <a:pPr lvl="0" indent="0" marL="0" algn="ctr">
                        <a:buNone/>
                      </a:pPr>
                      <a:r>
                        <a:rPr/>
                        <a:t>sumsq</a:t>
                      </a:r>
                    </a:p>
                  </a:txBody>
                  <a:tcPr/>
                </a:tc>
                <a:tc>
                  <a:txBody>
                    <a:bodyPr/>
                    <a:lstStyle/>
                    <a:p>
                      <a:pPr lvl="0" indent="0" marL="0" algn="ctr">
                        <a:buNone/>
                      </a:pPr>
                      <a:r>
                        <a:rPr/>
                        <a:t>meansq</a:t>
                      </a:r>
                    </a:p>
                  </a:txBody>
                  <a:tcPr/>
                </a:tc>
                <a:tc>
                  <a:txBody>
                    <a:bodyPr/>
                    <a:lstStyle/>
                    <a:p>
                      <a:pPr lvl="0" indent="0" marL="0" algn="ctr">
                        <a:buNone/>
                      </a:pPr>
                      <a:r>
                        <a:rPr/>
                        <a:t>statistic</a:t>
                      </a:r>
                    </a:p>
                  </a:txBody>
                  <a:tcPr/>
                </a:tc>
                <a:tc>
                  <a:txBody>
                    <a:bodyPr/>
                    <a:lstStyle/>
                    <a:p>
                      <a:pPr lvl="0" indent="0" marL="0" algn="ctr">
                        <a:buNone/>
                      </a:pPr>
                      <a:r>
                        <a:rPr/>
                        <a:t>p.value</a:t>
                      </a:r>
                    </a:p>
                  </a:txBody>
                  <a:tcPr/>
                </a:tc>
              </a:tr>
              <a:tr h="0">
                <a:tc>
                  <a:txBody>
                    <a:bodyPr/>
                    <a:lstStyle/>
                    <a:p>
                      <a:pPr lvl="0" indent="0" marL="0" algn="ctr">
                        <a:buNone/>
                      </a:pPr>
                      <a:r>
                        <a:rPr/>
                        <a:t>id</a:t>
                      </a:r>
                    </a:p>
                  </a:txBody>
                </a:tc>
                <a:tc>
                  <a:txBody>
                    <a:bodyPr/>
                    <a:lstStyle/>
                    <a:p>
                      <a:pPr lvl="0" indent="0" marL="0" algn="ctr">
                        <a:buNone/>
                      </a:pPr>
                      <a:r>
                        <a:rPr/>
                        <a:t>159</a:t>
                      </a:r>
                    </a:p>
                  </a:txBody>
                </a:tc>
                <a:tc>
                  <a:txBody>
                    <a:bodyPr/>
                    <a:lstStyle/>
                    <a:p>
                      <a:pPr lvl="0" indent="0" marL="0" algn="ctr">
                        <a:buNone/>
                      </a:pPr>
                      <a:r>
                        <a:rPr/>
                        <a:t>64906.96</a:t>
                      </a:r>
                    </a:p>
                  </a:txBody>
                </a:tc>
                <a:tc>
                  <a:txBody>
                    <a:bodyPr/>
                    <a:lstStyle/>
                    <a:p>
                      <a:pPr lvl="0" indent="0" marL="0" algn="ctr">
                        <a:buNone/>
                      </a:pPr>
                      <a:r>
                        <a:rPr/>
                        <a:t>408.220</a:t>
                      </a:r>
                    </a:p>
                  </a:txBody>
                </a:tc>
                <a:tc>
                  <a:txBody>
                    <a:bodyPr/>
                    <a:lstStyle/>
                    <a:p>
                      <a:pPr lvl="0" indent="0" marL="0" algn="ctr">
                        <a:buNone/>
                      </a:pPr>
                      <a:r>
                        <a:rPr/>
                        <a:t>10.429</a:t>
                      </a:r>
                    </a:p>
                  </a:txBody>
                </a:tc>
                <a:tc>
                  <a:txBody>
                    <a:bodyPr/>
                    <a:lstStyle/>
                    <a:p>
                      <a:pPr lvl="0" indent="0" marL="0" algn="ctr">
                        <a:buNone/>
                      </a:pPr>
                      <a:r>
                        <a:rPr/>
                        <a:t>0</a:t>
                      </a:r>
                    </a:p>
                  </a:txBody>
                </a:tc>
              </a:tr>
              <a:tr h="0">
                <a:tc>
                  <a:txBody>
                    <a:bodyPr/>
                    <a:lstStyle/>
                    <a:p>
                      <a:pPr lvl="0" indent="0" marL="0" algn="ctr">
                        <a:buNone/>
                      </a:pPr>
                      <a:r>
                        <a:rPr/>
                        <a:t>Residuals</a:t>
                      </a:r>
                    </a:p>
                  </a:txBody>
                </a:tc>
                <a:tc>
                  <a:txBody>
                    <a:bodyPr/>
                    <a:lstStyle/>
                    <a:p>
                      <a:pPr lvl="0" indent="0" marL="0" algn="ctr">
                        <a:buNone/>
                      </a:pPr>
                      <a:r>
                        <a:rPr/>
                        <a:t>7025</a:t>
                      </a:r>
                    </a:p>
                  </a:txBody>
                </a:tc>
                <a:tc>
                  <a:txBody>
                    <a:bodyPr/>
                    <a:lstStyle/>
                    <a:p>
                      <a:pPr lvl="0" indent="0" marL="0" algn="ctr">
                        <a:buNone/>
                      </a:pPr>
                      <a:r>
                        <a:rPr/>
                        <a:t>274969.98</a:t>
                      </a:r>
                    </a:p>
                  </a:txBody>
                </a:tc>
                <a:tc>
                  <a:txBody>
                    <a:bodyPr/>
                    <a:lstStyle/>
                    <a:p>
                      <a:pPr lvl="0" indent="0" marL="0" algn="ctr">
                        <a:buNone/>
                      </a:pPr>
                      <a:r>
                        <a:rPr/>
                        <a:t>39.142</a:t>
                      </a:r>
                    </a:p>
                  </a:txBody>
                </a:tc>
                <a:tc>
                  <a:txBody>
                    <a:bodyPr/>
                    <a:lstStyle/>
                    <a:p>
                      <a:endParaRPr/>
                    </a:p>
                  </a:txBody>
                </a:tc>
                <a:tc>
                  <a:txBody>
                    <a:bodyPr/>
                    <a:lstStyle/>
                    <a:p>
                      <a:endParaRPr/>
                    </a:p>
                  </a:txBody>
                </a:tc>
              </a:tr>
            </a:tbl>
          </a:graphicData>
        </a:graphic>
      </p:graphicFrame>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spcBef>
                    <a:spcPts val="3000"/>
                  </a:spcBef>
                  <a:buNone/>
                </a:pPr>
                <a:r>
                  <a:rPr b="1"/>
                  <a:t>Model 0. Preliminary Analysis: Visualization</a:t>
                </a:r>
              </a:p>
              <a:p>
                <a:pPr lvl="0" indent="0" marL="0">
                  <a:buNone/>
                </a:pPr>
              </a:p>
              <a:p>
                <a:pPr lvl="0" indent="0" marL="0">
                  <a:spcBef>
                    <a:spcPts val="3000"/>
                  </a:spcBef>
                  <a:buNone/>
                </a:pPr>
                <a:r>
                  <a:rPr b="1"/>
                  <a:t>Model 1. One-way ANOVA</a:t>
                </a:r>
              </a:p>
              <a:p>
                <a:pPr lvl="0"/>
                <a:r>
                  <a:rPr/>
                  <a:t>Level 1: </a:t>
                </a:r>
                <a14:m>
                  <m:oMath xmlns:m="http://schemas.openxmlformats.org/officeDocument/2006/math">
                    <m:sSub>
                      <m:e>
                        <m:r>
                          <m:t>Y</m:t>
                        </m:r>
                      </m:e>
                      <m:sub>
                        <m:r>
                          <m:t>i</m:t>
                        </m:r>
                        <m:r>
                          <m:t>j</m:t>
                        </m:r>
                      </m:sub>
                    </m:sSub>
                    <m:r>
                      <m:rPr>
                        <m:sty m:val="p"/>
                      </m:rPr>
                      <m:t>=</m:t>
                    </m:r>
                    <m:sSub>
                      <m:e>
                        <m:r>
                          <m:t>β</m:t>
                        </m:r>
                      </m:e>
                      <m:sub>
                        <m:r>
                          <m:t>0</m:t>
                        </m:r>
                        <m:r>
                          <m:t>j</m:t>
                        </m:r>
                      </m:sub>
                    </m:sSub>
                    <m:r>
                      <m:rPr>
                        <m:sty m:val="p"/>
                      </m:rPr>
                      <m:t>+</m:t>
                    </m:r>
                    <m:sSub>
                      <m:e>
                        <m:r>
                          <m:t>ϵ</m:t>
                        </m:r>
                      </m:e>
                      <m:sub>
                        <m:r>
                          <m:t>i</m:t>
                        </m:r>
                        <m:r>
                          <m:t>j</m:t>
                        </m:r>
                      </m:sub>
                    </m:sSub>
                    <m:r>
                      <m:t> </m:t>
                    </m:r>
                    <m:sSub>
                      <m:e>
                        <m:r>
                          <m:t>ϵ</m:t>
                        </m:r>
                      </m:e>
                      <m:sub>
                        <m:r>
                          <m:t>i</m:t>
                        </m:r>
                        <m:r>
                          <m:t>j</m:t>
                        </m:r>
                      </m:sub>
                    </m:sSub>
                    <m:r>
                      <m:rPr>
                        <m:sty m:val="p"/>
                      </m:rPr>
                      <m:t>∼</m:t>
                    </m:r>
                    <m:r>
                      <m:t>N</m:t>
                    </m:r>
                    <m:d>
                      <m:dPr>
                        <m:begChr m:val="("/>
                        <m:endChr m:val=")"/>
                        <m:sepChr m:val=""/>
                        <m:grow/>
                      </m:dPr>
                      <m:e>
                        <m:r>
                          <m:t>0</m:t>
                        </m:r>
                        <m:r>
                          <m:rPr>
                            <m:sty m:val="p"/>
                          </m:rPr>
                          <m:t>,</m:t>
                        </m:r>
                        <m:sSup>
                          <m:e>
                            <m:r>
                              <m:t>σ</m:t>
                            </m:r>
                          </m:e>
                          <m:sup>
                            <m:r>
                              <m:t>2</m:t>
                            </m:r>
                          </m:sup>
                        </m:sSup>
                      </m:e>
                    </m:d>
                  </m:oMath>
                </a14:m>
              </a:p>
              <a:p>
                <a:pPr lvl="0"/>
                <a:r>
                  <a:rPr/>
                  <a:t>Level 2: </a:t>
                </a:r>
                <a14:m>
                  <m:oMath xmlns:m="http://schemas.openxmlformats.org/officeDocument/2006/math">
                    <m:sSub>
                      <m:e>
                        <m:r>
                          <m:t>β</m:t>
                        </m:r>
                      </m:e>
                      <m:sub>
                        <m:r>
                          <m:t>0</m:t>
                        </m:r>
                        <m:r>
                          <m:t>j</m:t>
                        </m:r>
                      </m:sub>
                    </m:sSub>
                    <m:r>
                      <m:rPr>
                        <m:sty m:val="p"/>
                      </m:rPr>
                      <m:t>=</m:t>
                    </m:r>
                    <m:sSub>
                      <m:e>
                        <m:r>
                          <m:t>γ</m:t>
                        </m:r>
                      </m:e>
                      <m:sub>
                        <m:r>
                          <m:t>00</m:t>
                        </m:r>
                      </m:sub>
                    </m:sSub>
                    <m:r>
                      <m:rPr>
                        <m:sty m:val="p"/>
                      </m:rPr>
                      <m:t>+</m:t>
                    </m:r>
                    <m:sSub>
                      <m:e>
                        <m:r>
                          <m:t>u</m:t>
                        </m:r>
                      </m:e>
                      <m:sub>
                        <m:r>
                          <m:t>0</m:t>
                        </m:r>
                        <m:r>
                          <m:t>j</m:t>
                        </m:r>
                      </m:sub>
                    </m:sSub>
                    <m:r>
                      <m:rPr>
                        <m:sty m:val="p"/>
                      </m:rPr>
                      <m:t>,</m:t>
                    </m:r>
                    <m:r>
                      <m:t> </m:t>
                    </m:r>
                    <m:sSub>
                      <m:e>
                        <m:r>
                          <m:t>u</m:t>
                        </m:r>
                      </m:e>
                      <m:sub>
                        <m:r>
                          <m:t>0</m:t>
                        </m:r>
                        <m:r>
                          <m:t>j</m:t>
                        </m:r>
                      </m:sub>
                    </m:sSub>
                    <m:r>
                      <m:rPr>
                        <m:sty m:val="p"/>
                      </m:rPr>
                      <m:t>∼</m:t>
                    </m:r>
                    <m:r>
                      <m:t>N</m:t>
                    </m:r>
                    <m:d>
                      <m:dPr>
                        <m:begChr m:val="("/>
                        <m:endChr m:val=")"/>
                        <m:sepChr m:val=""/>
                        <m:grow/>
                      </m:dPr>
                      <m:e>
                        <m:r>
                          <m:t>0</m:t>
                        </m:r>
                        <m:r>
                          <m:rPr>
                            <m:sty m:val="p"/>
                          </m:rPr>
                          <m:t>,</m:t>
                        </m:r>
                        <m:sSub>
                          <m:e>
                            <m:r>
                              <m:t>τ</m:t>
                            </m:r>
                          </m:e>
                          <m:sub>
                            <m:r>
                              <m:t>00</m:t>
                            </m:r>
                          </m:sub>
                        </m:sSub>
                      </m:e>
                    </m:d>
                  </m:oMath>
                </a14:m>
              </a:p>
              <a:p>
                <a:pPr lvl="0"/>
                <a:r>
                  <a:rPr/>
                  <a:t>급간상관계수와 신뢰도 계산이 주 목적으로 모형에 아무런 predictor variable들이 투입되지 않음  </a:t>
                </a:r>
              </a:p>
              <a:p>
                <a:pPr lvl="0" indent="0">
                  <a:buNone/>
                </a:pPr>
                <a:r>
                  <a:rPr>
                    <a:solidFill>
                      <a:srgbClr val="003B4F"/>
                    </a:solidFill>
                    <a:latin typeface="Courier"/>
                  </a:rPr>
                  <a:t>model1 &lt;- </a:t>
                </a:r>
                <a:r>
                  <a:rPr>
                    <a:solidFill>
                      <a:srgbClr val="4758AB"/>
                    </a:solidFill>
                    <a:latin typeface="Courier"/>
                  </a:rPr>
                  <a:t>lmer</a:t>
                </a:r>
                <a:r>
                  <a:rPr>
                    <a:solidFill>
                      <a:srgbClr val="003B4F"/>
                    </a:solidFill>
                    <a:latin typeface="Courier"/>
                  </a:rPr>
                  <a:t>(mathach </a:t>
                </a:r>
                <a:r>
                  <a:rPr>
                    <a:solidFill>
                      <a:srgbClr val="5E5E5E"/>
                    </a:solidFill>
                    <a:latin typeface="Courier"/>
                  </a:rPr>
                  <a:t>~</a:t>
                </a:r>
                <a:r>
                  <a:rPr>
                    <a:solidFill>
                      <a:srgbClr val="003B4F"/>
                    </a:solidFill>
                    <a:latin typeface="Courier"/>
                  </a:rPr>
                  <a:t> </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id), </a:t>
                </a:r>
                <a:r>
                  <a:rPr>
                    <a:solidFill>
                      <a:srgbClr val="657422"/>
                    </a:solidFill>
                    <a:latin typeface="Courier"/>
                  </a:rPr>
                  <a:t>data=</a:t>
                </a:r>
                <a:r>
                  <a:rPr>
                    <a:solidFill>
                      <a:srgbClr val="003B4F"/>
                    </a:solidFill>
                    <a:latin typeface="Courier"/>
                  </a:rPr>
                  <a:t>data_merged)</a:t>
                </a:r>
                <a:br/>
                <a:r>
                  <a:rPr>
                    <a:solidFill>
                      <a:srgbClr val="4758AB"/>
                    </a:solidFill>
                    <a:latin typeface="Courier"/>
                  </a:rPr>
                  <a:t>summary</a:t>
                </a:r>
                <a:r>
                  <a:rPr>
                    <a:solidFill>
                      <a:srgbClr val="003B4F"/>
                    </a:solidFill>
                    <a:latin typeface="Courier"/>
                  </a:rPr>
                  <a:t>(model1)</a:t>
                </a:r>
              </a:p>
              <a:p>
                <a:pPr lvl="0" indent="0">
                  <a:buNone/>
                </a:pPr>
                <a:r>
                  <a:rPr>
                    <a:latin typeface="Courier"/>
                  </a:rPr>
                  <a:t>Linear mixed model fit by REML. t-tests use Satterthwaite's method [
lmerModLmerTest]
Formula: mathach ~ 1 + (1 | id)
   Data: data_merged
REML criterion at convergence: 47116.8
Scaled residuals: 
    Min      1Q  Median      3Q     Max 
-3.0631 -0.7539  0.0267  0.7606  2.7426 
Random effects:
 Groups   Name        Variance Std.Dev.
 id       (Intercept)  8.614   2.935   
 Residual             39.148   6.257   
Number of obs: 7185, groups:  id, 160
Fixed effects:
            Estimate Std. Error       df t value Pr(&gt;|t|)    
(Intercept)  12.6370     0.2444 156.6473   51.71   &lt;2e-16 ***
---
Signif. codes:  0 '***' 0.001 '**' 0.01 '*' 0.05 '.' 0.1 ' ' 1</a:t>
                </a:r>
              </a:p>
              <a:p>
                <a:pPr lvl="0" indent="0" marL="0">
                  <a:spcBef>
                    <a:spcPts val="3000"/>
                  </a:spcBef>
                  <a:buNone/>
                </a:pPr>
                <a:r>
                  <a:rPr b="1"/>
                  <a:t>Model 1. One-way ANOVA: Model Fit</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a:buNone/>
            </a:pPr>
            <a:r>
              <a:rPr>
                <a:solidFill>
                  <a:srgbClr val="4758AB"/>
                </a:solidFill>
                <a:latin typeface="Courier"/>
              </a:rPr>
              <a:t>HLM_summary</a:t>
            </a:r>
            <a:r>
              <a:rPr>
                <a:solidFill>
                  <a:srgbClr val="003B4F"/>
                </a:solidFill>
                <a:latin typeface="Courier"/>
              </a:rPr>
              <a:t>(model1,</a:t>
            </a:r>
            <a:r>
              <a:rPr>
                <a:solidFill>
                  <a:srgbClr val="657422"/>
                </a:solidFill>
                <a:latin typeface="Courier"/>
              </a:rPr>
              <a:t>test.rand =</a:t>
            </a:r>
            <a:r>
              <a:rPr>
                <a:solidFill>
                  <a:srgbClr val="003B4F"/>
                </a:solidFill>
                <a:latin typeface="Courier"/>
              </a:rPr>
              <a:t> T, </a:t>
            </a:r>
            <a:r>
              <a:rPr>
                <a:solidFill>
                  <a:srgbClr val="657422"/>
                </a:solidFill>
                <a:latin typeface="Courier"/>
              </a:rPr>
              <a:t>digits =</a:t>
            </a:r>
            <a:r>
              <a:rPr>
                <a:solidFill>
                  <a:srgbClr val="003B4F"/>
                </a:solidFill>
                <a:latin typeface="Courier"/>
              </a:rPr>
              <a:t> </a:t>
            </a:r>
            <a:r>
              <a:rPr>
                <a:solidFill>
                  <a:srgbClr val="AD0000"/>
                </a:solidFill>
                <a:latin typeface="Courier"/>
              </a:rPr>
              <a:t>3</a:t>
            </a:r>
            <a:r>
              <a:rPr>
                <a:solidFill>
                  <a:srgbClr val="003B4F"/>
                </a:solidFill>
                <a:latin typeface="Courier"/>
              </a:rPr>
              <a:t>)</a:t>
            </a:r>
          </a:p>
        </p:txBody>
      </p:sp>
      <p:pic>
        <p:nvPicPr>
          <p:cNvPr descr="./model1.png" id="0" name="Picture 1"/>
          <p:cNvPicPr>
            <a:picLocks noGrp="1" noChangeAspect="1"/>
          </p:cNvPicPr>
          <p:nvPr/>
        </p:nvPicPr>
        <p:blipFill>
          <a:blip r:embed="rId2"/>
          <a:stretch>
            <a:fillRect/>
          </a:stretch>
        </p:blipFill>
        <p:spPr bwMode="auto">
          <a:xfrm>
            <a:off x="457200" y="2209800"/>
            <a:ext cx="4038600" cy="1790700"/>
          </a:xfrm>
          <a:prstGeom prst="rect">
            <a:avLst/>
          </a:prstGeom>
          <a:noFill/>
          <a:ln w="9525">
            <a:noFill/>
            <a:headEnd/>
            <a:tailEnd/>
          </a:ln>
        </p:spPr>
      </p:pic>
      <mc:AlternateContent xmlns:mc="http://schemas.openxmlformats.org/markup-compatibility/2006">
        <mc:Choice xmlns:a14="http://schemas.microsoft.com/office/drawing/2010/main" Requires="a14">
          <p:sp>
            <p:nvSpPr>
              <p:cNvPr id="5" name="Text Placeholder 4"/>
              <p:cNvSpPr>
                <a:spLocks noGrp="1"/>
              </p:cNvSpPr>
              <p:nvPr>
                <p:ph idx="3" sz="quarter" type="body"/>
              </p:nvPr>
            </p:nvSpPr>
            <p:spPr/>
            <p:txBody>
              <a:bodyPr/>
              <a:lstStyle/>
              <a:p>
                <a:pPr lvl="0" indent="0" marL="0">
                  <a:buNone/>
                </a:pPr>
                <a:r>
                  <a:rPr b="1"/>
                  <a:t>통계 모델간의 적합성</a:t>
                </a:r>
                <a:r>
                  <a:rPr/>
                  <a:t> 비교 기준</a:t>
                </a:r>
              </a:p>
              <a:p>
                <a:pPr lvl="0"/>
                <a14:m>
                  <m:oMath xmlns:m="http://schemas.openxmlformats.org/officeDocument/2006/math">
                    <m:r>
                      <m:t>k</m:t>
                    </m:r>
                  </m:oMath>
                </a14:m>
                <a:r>
                  <a:rPr/>
                  <a:t>=투입되는 변수의 갯수, </a:t>
                </a:r>
                <a14:m>
                  <m:oMath xmlns:m="http://schemas.openxmlformats.org/officeDocument/2006/math">
                    <m:r>
                      <m:t>n</m:t>
                    </m:r>
                  </m:oMath>
                </a14:m>
                <a:r>
                  <a:rPr/>
                  <a:t>=데이터의 갯수</a:t>
                </a:r>
              </a:p>
              <a:p>
                <a:pPr lvl="0"/>
                <a:r>
                  <a:rPr/>
                  <a:t>다음 세가지 기준은 0과 가까워질 수록 해당 모형의 Model Fit이 좋아짐</a:t>
                </a:r>
              </a:p>
              <a:p>
                <a:pPr lvl="1"/>
                <a14:m>
                  <m:oMath xmlns:m="http://schemas.openxmlformats.org/officeDocument/2006/math">
                    <m:r>
                      <m:t>D</m:t>
                    </m:r>
                    <m:r>
                      <m:t>e</m:t>
                    </m:r>
                    <m:r>
                      <m:t>v</m:t>
                    </m:r>
                    <m:r>
                      <m:t>i</m:t>
                    </m:r>
                    <m:r>
                      <m:t>a</m:t>
                    </m:r>
                    <m:r>
                      <m:t>n</m:t>
                    </m:r>
                    <m:r>
                      <m:t>c</m:t>
                    </m:r>
                    <m:r>
                      <m:t>e</m:t>
                    </m:r>
                  </m:oMath>
                </a14:m>
                <a:r>
                  <a:rPr/>
                  <a:t> = -2 * ln(Likelihood)</a:t>
                </a:r>
              </a:p>
              <a:p>
                <a:pPr lvl="1"/>
                <a14:m>
                  <m:oMath xmlns:m="http://schemas.openxmlformats.org/officeDocument/2006/math">
                    <m:r>
                      <m:t>A</m:t>
                    </m:r>
                    <m:r>
                      <m:t>I</m:t>
                    </m:r>
                    <m:r>
                      <m:t>C</m:t>
                    </m:r>
                  </m:oMath>
                </a14:m>
                <a:r>
                  <a:rPr/>
                  <a:t> = -2 * ln(Likelihood) + 2 * k</a:t>
                </a:r>
              </a:p>
              <a:p>
                <a:pPr lvl="1"/>
                <a14:m>
                  <m:oMath xmlns:m="http://schemas.openxmlformats.org/officeDocument/2006/math">
                    <m:r>
                      <m:t>B</m:t>
                    </m:r>
                    <m:r>
                      <m:t>I</m:t>
                    </m:r>
                    <m:r>
                      <m:t>C</m:t>
                    </m:r>
                  </m:oMath>
                </a14:m>
                <a:r>
                  <a:rPr/>
                  <a:t> = -2 * ln(Likelihood) + k * log(n)</a:t>
                </a:r>
              </a:p>
              <a:p>
                <a:pPr lvl="1" indent="0" marL="342900">
                  <a:buNone/>
                </a:pPr>
                <a:r>
                  <a:rPr/>
                  <a:t>변수가 많은 모형일수록 우도가 0과 가까워지기에, AIC와 BIC는 Overfitting 문제해결과 모형 Parsimony를 위해 독립변수 증가에 대한 패널티 부여. LRtest로 모형 간 차이를 검정하여 변수 투입으로 인한 model fit 개선효과를 확인.</a:t>
                </a:r>
              </a:p>
              <a:p>
                <a:pPr lvl="0"/>
                <a:r>
                  <a:rPr/>
                  <a:t>다음 기준들은 클 수록 좋음</a:t>
                </a:r>
              </a:p>
              <a:p>
                <a:pPr lvl="1"/>
                <a14:m>
                  <m:oMath xmlns:m="http://schemas.openxmlformats.org/officeDocument/2006/math">
                    <m:sSup>
                      <m:e>
                        <m:r>
                          <m:t>R</m:t>
                        </m:r>
                      </m:e>
                      <m:sup>
                        <m:r>
                          <m:t>2</m:t>
                        </m:r>
                      </m:sup>
                    </m:sSup>
                    <m:d>
                      <m:dPr>
                        <m:begChr m:val="("/>
                        <m:endChr m:val=")"/>
                        <m:sepChr m:val=""/>
                        <m:grow/>
                      </m:dPr>
                      <m:e>
                        <m:r>
                          <m:t>m</m:t>
                        </m:r>
                      </m:e>
                    </m:d>
                  </m:oMath>
                </a14:m>
                <a:r>
                  <a:rPr/>
                  <a:t> = Pooled OLS의 </a:t>
                </a:r>
                <a14:m>
                  <m:oMath xmlns:m="http://schemas.openxmlformats.org/officeDocument/2006/math">
                    <m:sSup>
                      <m:e>
                        <m:r>
                          <m:t>R</m:t>
                        </m:r>
                      </m:e>
                      <m:sup>
                        <m:r>
                          <m:t>2</m:t>
                        </m:r>
                      </m:sup>
                    </m:sSup>
                  </m:oMath>
                </a14:m>
                <a:r>
                  <a:rPr/>
                  <a:t> 과 동일</a:t>
                </a:r>
              </a:p>
              <a:p>
                <a:pPr lvl="1"/>
                <a14:m>
                  <m:oMath xmlns:m="http://schemas.openxmlformats.org/officeDocument/2006/math">
                    <m:sSup>
                      <m:e>
                        <m:r>
                          <m:t>R</m:t>
                        </m:r>
                      </m:e>
                      <m:sup>
                        <m:r>
                          <m:t>2</m:t>
                        </m:r>
                      </m:sup>
                    </m:sSup>
                    <m:d>
                      <m:dPr>
                        <m:begChr m:val="("/>
                        <m:endChr m:val=")"/>
                        <m:sepChr m:val=""/>
                        <m:grow/>
                      </m:dPr>
                      <m:e>
                        <m:r>
                          <m:t>c</m:t>
                        </m:r>
                      </m:e>
                    </m:d>
                  </m:oMath>
                </a14:m>
                <a:r>
                  <a:rPr/>
                  <a:t> = Pooled OLS의 </a:t>
                </a:r>
                <a14:m>
                  <m:oMath xmlns:m="http://schemas.openxmlformats.org/officeDocument/2006/math">
                    <m:sSup>
                      <m:e>
                        <m:r>
                          <m:t>R</m:t>
                        </m:r>
                      </m:e>
                      <m:sup>
                        <m:r>
                          <m:t>2</m:t>
                        </m:r>
                      </m:sup>
                    </m:sSup>
                  </m:oMath>
                </a14:m>
                <a:r>
                  <a:rPr/>
                  <a:t> 에 random effect의 효과</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Model 1. One-way ANOVA: 계수해석</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a:buNone/>
            </a:pPr>
            <a:r>
              <a:rPr>
                <a:solidFill>
                  <a:srgbClr val="4758AB"/>
                </a:solidFill>
                <a:latin typeface="Courier"/>
              </a:rPr>
              <a:t>HLM_summary</a:t>
            </a:r>
            <a:r>
              <a:rPr>
                <a:solidFill>
                  <a:srgbClr val="003B4F"/>
                </a:solidFill>
                <a:latin typeface="Courier"/>
              </a:rPr>
              <a:t>(model1,</a:t>
            </a:r>
            <a:r>
              <a:rPr>
                <a:solidFill>
                  <a:srgbClr val="657422"/>
                </a:solidFill>
                <a:latin typeface="Courier"/>
              </a:rPr>
              <a:t>test.rand =</a:t>
            </a:r>
            <a:r>
              <a:rPr>
                <a:solidFill>
                  <a:srgbClr val="003B4F"/>
                </a:solidFill>
                <a:latin typeface="Courier"/>
              </a:rPr>
              <a:t> T, </a:t>
            </a:r>
            <a:r>
              <a:rPr>
                <a:solidFill>
                  <a:srgbClr val="657422"/>
                </a:solidFill>
                <a:latin typeface="Courier"/>
              </a:rPr>
              <a:t>digits =</a:t>
            </a:r>
            <a:r>
              <a:rPr>
                <a:solidFill>
                  <a:srgbClr val="003B4F"/>
                </a:solidFill>
                <a:latin typeface="Courier"/>
              </a:rPr>
              <a:t> </a:t>
            </a:r>
            <a:r>
              <a:rPr>
                <a:solidFill>
                  <a:srgbClr val="AD0000"/>
                </a:solidFill>
                <a:latin typeface="Courier"/>
              </a:rPr>
              <a:t>3</a:t>
            </a:r>
            <a:r>
              <a:rPr>
                <a:solidFill>
                  <a:srgbClr val="003B4F"/>
                </a:solidFill>
                <a:latin typeface="Courier"/>
              </a:rPr>
              <a:t>)</a:t>
            </a:r>
          </a:p>
        </p:txBody>
      </p:sp>
      <p:pic>
        <p:nvPicPr>
          <p:cNvPr descr="./model11.png" id="0" name="Picture 1"/>
          <p:cNvPicPr>
            <a:picLocks noGrp="1" noChangeAspect="1"/>
          </p:cNvPicPr>
          <p:nvPr/>
        </p:nvPicPr>
        <p:blipFill>
          <a:blip r:embed="rId2"/>
          <a:stretch>
            <a:fillRect/>
          </a:stretch>
        </p:blipFill>
        <p:spPr bwMode="auto">
          <a:xfrm>
            <a:off x="1117600" y="1625600"/>
            <a:ext cx="2717800" cy="2959100"/>
          </a:xfrm>
          <a:prstGeom prst="rect">
            <a:avLst/>
          </a:prstGeom>
          <a:noFill/>
          <a:ln w="9525">
            <a:noFill/>
            <a:headEnd/>
            <a:tailEnd/>
          </a:ln>
        </p:spPr>
      </p:pic>
      <mc:AlternateContent xmlns:mc="http://schemas.openxmlformats.org/markup-compatibility/2006">
        <mc:Choice xmlns:a14="http://schemas.microsoft.com/office/drawing/2010/main" Requires="a14">
          <p:sp>
            <p:nvSpPr>
              <p:cNvPr id="5" name="Text Placeholder 4"/>
              <p:cNvSpPr>
                <a:spLocks noGrp="1"/>
              </p:cNvSpPr>
              <p:nvPr>
                <p:ph idx="3" sz="quarter" type="body"/>
              </p:nvPr>
            </p:nvSpPr>
            <p:spPr/>
            <p:txBody>
              <a:bodyPr/>
              <a:lstStyle/>
              <a:p>
                <a:pPr lvl="0" indent="0" marL="0">
                  <a:buNone/>
                </a:pPr>
                <a:r>
                  <a:rPr b="1"/>
                  <a:t>추정된 고정효과 모수</a:t>
                </a:r>
                <a:r>
                  <a:rPr/>
                  <a:t>: 평균 수학성취도</a:t>
                </a:r>
              </a:p>
              <a:p>
                <a:pPr lvl="0"/>
                <a14:m>
                  <m:oMath xmlns:m="http://schemas.openxmlformats.org/officeDocument/2006/math">
                    <m:sSub>
                      <m:e>
                        <m:r>
                          <m:t>γ</m:t>
                        </m:r>
                      </m:e>
                      <m:sub>
                        <m:r>
                          <m:t>00</m:t>
                        </m:r>
                      </m:sub>
                    </m:sSub>
                  </m:oMath>
                </a14:m>
                <a:r>
                  <a:rPr/>
                  <a:t> = 12.637</a:t>
                </a:r>
              </a:p>
              <a:p>
                <a:pPr lvl="0" indent="0" marL="0">
                  <a:buNone/>
                </a:pPr>
                <a:r>
                  <a:rPr b="1"/>
                  <a:t>추정된 임의효과 모수</a:t>
                </a:r>
                <a:r>
                  <a:rPr/>
                  <a:t>:</a:t>
                </a:r>
              </a:p>
              <a:p>
                <a:pPr lvl="0"/>
                <a:r>
                  <a:rPr/>
                  <a:t>Level 1 (개인수준): 평균적으로 동일 학교 내에서 학생들의 수학성취도가 어느정도 차이가 있는가?</a:t>
                </a:r>
              </a:p>
              <a:p>
                <a:pPr lvl="1" indent="0" marL="342900">
                  <a:buNone/>
                </a:pPr>
                <a14:m>
                  <m:oMath xmlns:m="http://schemas.openxmlformats.org/officeDocument/2006/math">
                    <m:acc>
                      <m:accPr>
                        <m:chr m:val="̂"/>
                      </m:accPr>
                      <m:e>
                        <m:r>
                          <m:t>v</m:t>
                        </m:r>
                        <m:r>
                          <m:t>a</m:t>
                        </m:r>
                        <m:r>
                          <m:t>r</m:t>
                        </m:r>
                      </m:e>
                    </m:acc>
                    <m:d>
                      <m:dPr>
                        <m:begChr m:val="("/>
                        <m:endChr m:val=")"/>
                        <m:sepChr m:val=""/>
                        <m:grow/>
                      </m:dPr>
                      <m:e>
                        <m:sSub>
                          <m:e>
                            <m:r>
                              <m:t>e</m:t>
                            </m:r>
                          </m:e>
                          <m:sub>
                            <m:r>
                              <m:t>i</m:t>
                            </m:r>
                            <m:r>
                              <m:t>j</m:t>
                            </m:r>
                          </m:sub>
                        </m:sSub>
                      </m:e>
                    </m:d>
                    <m:r>
                      <m:rPr>
                        <m:sty m:val="p"/>
                      </m:rPr>
                      <m:t>=</m:t>
                    </m:r>
                    <m:sSup>
                      <m:e>
                        <m:acc>
                          <m:accPr>
                            <m:chr m:val="̂"/>
                          </m:accPr>
                          <m:e>
                            <m:r>
                              <m:t>σ</m:t>
                            </m:r>
                          </m:e>
                        </m:acc>
                      </m:e>
                      <m:sup>
                        <m:r>
                          <m:t>2</m:t>
                        </m:r>
                      </m:sup>
                    </m:sSup>
                    <m:r>
                      <m:rPr>
                        <m:sty m:val="p"/>
                      </m:rPr>
                      <m:t>=</m:t>
                    </m:r>
                    <m:r>
                      <m:t>39.14832</m:t>
                    </m:r>
                  </m:oMath>
                </a14:m>
              </a:p>
              <a:p>
                <a:pPr lvl="0"/>
                <a:r>
                  <a:rPr/>
                  <a:t>Level 2 (집단수준): 학교 간 수학성취도의 평균이 서로 얼마나 다른지?</a:t>
                </a:r>
              </a:p>
              <a:p>
                <a:pPr lvl="1" indent="0" marL="342900">
                  <a:buNone/>
                </a:pPr>
                <a14:m>
                  <m:oMath xmlns:m="http://schemas.openxmlformats.org/officeDocument/2006/math">
                    <m:acc>
                      <m:accPr>
                        <m:chr m:val="̂"/>
                      </m:accPr>
                      <m:e>
                        <m:r>
                          <m:t>v</m:t>
                        </m:r>
                        <m:r>
                          <m:t>a</m:t>
                        </m:r>
                        <m:r>
                          <m:t>r</m:t>
                        </m:r>
                      </m:e>
                    </m:acc>
                    <m:d>
                      <m:dPr>
                        <m:begChr m:val="("/>
                        <m:endChr m:val=")"/>
                        <m:sepChr m:val=""/>
                        <m:grow/>
                      </m:dPr>
                      <m:e>
                        <m:sSub>
                          <m:e>
                            <m:r>
                              <m:t>u</m:t>
                            </m:r>
                          </m:e>
                          <m:sub>
                            <m:r>
                              <m:t>0</m:t>
                            </m:r>
                            <m:r>
                              <m:t>j</m:t>
                            </m:r>
                          </m:sub>
                        </m:sSub>
                      </m:e>
                    </m:d>
                    <m:r>
                      <m:rPr>
                        <m:sty m:val="p"/>
                      </m:rPr>
                      <m:t>=</m:t>
                    </m:r>
                    <m:acc>
                      <m:accPr>
                        <m:chr m:val="̂"/>
                      </m:accPr>
                      <m:e>
                        <m:r>
                          <m:t>v</m:t>
                        </m:r>
                        <m:r>
                          <m:t>a</m:t>
                        </m:r>
                        <m:r>
                          <m:t>r</m:t>
                        </m:r>
                      </m:e>
                    </m:acc>
                    <m:d>
                      <m:dPr>
                        <m:begChr m:val="("/>
                        <m:endChr m:val=")"/>
                        <m:sepChr m:val=""/>
                        <m:grow/>
                      </m:dPr>
                      <m:e>
                        <m:sSub>
                          <m:e>
                            <m:r>
                              <m:t>β</m:t>
                            </m:r>
                          </m:e>
                          <m:sub>
                            <m:r>
                              <m:t>0</m:t>
                            </m:r>
                            <m:r>
                              <m:t>j</m:t>
                            </m:r>
                          </m:sub>
                        </m:sSub>
                        <m:r>
                          <m:rPr>
                            <m:sty m:val="p"/>
                          </m:rPr>
                          <m:t>|</m:t>
                        </m:r>
                        <m:sSub>
                          <m:e>
                            <m:r>
                              <m:t>γ</m:t>
                            </m:r>
                          </m:e>
                          <m:sub>
                            <m:r>
                              <m:t>00</m:t>
                            </m:r>
                          </m:sub>
                        </m:sSub>
                      </m:e>
                    </m:d>
                    <m:r>
                      <m:rPr>
                        <m:sty m:val="p"/>
                      </m:rPr>
                      <m:t>=</m:t>
                    </m:r>
                    <m:acc>
                      <m:accPr>
                        <m:chr m:val="̂"/>
                      </m:accPr>
                      <m:e>
                        <m:r>
                          <m:t>τ</m:t>
                        </m:r>
                      </m:e>
                    </m:acc>
                    <m:r>
                      <m:rPr>
                        <m:sty m:val="p"/>
                      </m:rPr>
                      <m:t>=</m:t>
                    </m:r>
                    <m:r>
                      <m:t>8.61402</m:t>
                    </m:r>
                  </m:oMath>
                </a14:m>
              </a:p>
              <a:p>
                <a:pPr lvl="0" indent="0" marL="0">
                  <a:buNone/>
                </a:pPr>
                <a:r>
                  <a:rPr b="1"/>
                  <a:t>집단수준 분산 </a:t>
                </a:r>
                <a:r>
                  <a:rPr/>
                  <a:t> (</a:t>
                </a:r>
                <a14:m>
                  <m:oMath xmlns:m="http://schemas.openxmlformats.org/officeDocument/2006/math">
                    <m:r>
                      <m:t>τ</m:t>
                    </m:r>
                  </m:oMath>
                </a14:m>
                <a:r>
                  <a:rPr/>
                  <a:t>; 학교간 차이) 검정:</a:t>
                </a:r>
              </a:p>
              <a:p>
                <a:pPr lvl="0"/>
                <a:r>
                  <a:rPr/>
                  <a:t>Null Model과 HLM 모형의 비교</a:t>
                </a:r>
              </a:p>
              <a:p>
                <a:pPr lvl="0"/>
                <a14:m>
                  <m:oMath xmlns:m="http://schemas.openxmlformats.org/officeDocument/2006/math">
                    <m:sSup>
                      <m:e>
                        <m:r>
                          <m:t>χ</m:t>
                        </m:r>
                      </m:e>
                      <m:sup>
                        <m:r>
                          <m:t>2</m:t>
                        </m:r>
                      </m:sup>
                    </m:sSup>
                  </m:oMath>
                </a14:m>
                <a:r>
                  <a:rPr/>
                  <a:t> 검정 (Likelhood-Ratio Test)을 통해 Null Model 대비 </a:t>
                </a:r>
                <a:r>
                  <a:rPr>
                    <a:latin typeface="Courier"/>
                  </a:rPr>
                  <a:t>p-value</a:t>
                </a:r>
                <a:r>
                  <a:rPr/>
                  <a:t> 값이 2.2e-16로 매우 작게 통계적으로 유의한 것으로 나타남</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spcBef>
                    <a:spcPts val="3000"/>
                  </a:spcBef>
                  <a:buNone/>
                </a:pPr>
                <a:r>
                  <a:rPr b="1"/>
                  <a:t>Model 1. One-way ANOVA: ICC</a:t>
                </a:r>
              </a:p>
              <a:p>
                <a:pPr lvl="0" indent="0">
                  <a:buNone/>
                </a:pPr>
                <a:r>
                  <a:rPr>
                    <a:solidFill>
                      <a:srgbClr val="4758AB"/>
                    </a:solidFill>
                    <a:latin typeface="Courier"/>
                  </a:rPr>
                  <a:t>HLM_ICC_rWG</a:t>
                </a:r>
                <a:r>
                  <a:rPr>
                    <a:solidFill>
                      <a:srgbClr val="003B4F"/>
                    </a:solidFill>
                    <a:latin typeface="Courier"/>
                  </a:rPr>
                  <a:t>(data_merged, </a:t>
                </a:r>
                <a:r>
                  <a:rPr>
                    <a:solidFill>
                      <a:srgbClr val="657422"/>
                    </a:solidFill>
                    <a:latin typeface="Courier"/>
                  </a:rPr>
                  <a:t>group=</a:t>
                </a:r>
                <a:r>
                  <a:rPr>
                    <a:solidFill>
                      <a:srgbClr val="20794D"/>
                    </a:solidFill>
                    <a:latin typeface="Courier"/>
                  </a:rPr>
                  <a:t>"id"</a:t>
                </a:r>
                <a:r>
                  <a:rPr>
                    <a:solidFill>
                      <a:srgbClr val="003B4F"/>
                    </a:solidFill>
                    <a:latin typeface="Courier"/>
                  </a:rPr>
                  <a:t>, </a:t>
                </a:r>
                <a:r>
                  <a:rPr>
                    <a:solidFill>
                      <a:srgbClr val="657422"/>
                    </a:solidFill>
                    <a:latin typeface="Courier"/>
                  </a:rPr>
                  <a:t>icc.var=</a:t>
                </a:r>
                <a:r>
                  <a:rPr>
                    <a:solidFill>
                      <a:srgbClr val="20794D"/>
                    </a:solidFill>
                    <a:latin typeface="Courier"/>
                  </a:rPr>
                  <a:t>"mathach"</a:t>
                </a:r>
                <a:r>
                  <a:rPr>
                    <a:solidFill>
                      <a:srgbClr val="003B4F"/>
                    </a:solidFill>
                    <a:latin typeface="Courier"/>
                  </a:rPr>
                  <a:t>)</a:t>
                </a:r>
              </a:p>
              <a:p>
                <a:pPr lvl="0" indent="0">
                  <a:buNone/>
                </a:pPr>
                <a:r>
                  <a:rPr>
                    <a:latin typeface="Courier"/>
                  </a:rPr>
                  <a:t>
------ Sample Size Information ------
Level 1: N = 7185 observations ("mathach")
Level 2: K = 160 groups ("id")
       n (group sizes)
Min.          14.00000
Median        47.00000
Mean          44.90625
Max.          67.00000
------ ICC(1), ICC(2), and rWG ------
ICC variable: "mathach"
ICC(1) = 0.180 (non-independence of data)
ICC(2) = 0.901 (reliability of group means)
rWG variable: "mathach"
rWG (within-group agreement for single-item measures)
─────────────────────────────────────────────
      Min. 1st Qu. Median  Mean 3rd Qu.  Max.
─────────────────────────────────────────────
rWG  0.000   0.270  0.381 0.386   0.515 0.806
─────────────────────────────────────────────</a:t>
                </a:r>
              </a:p>
              <a:p>
                <a:pPr lvl="0" indent="0" marL="0">
                  <a:spcBef>
                    <a:spcPts val="3000"/>
                  </a:spcBef>
                  <a:buNone/>
                </a:pPr>
                <a:r>
                  <a:rPr b="1"/>
                  <a:t>Model 1. One-way ANOVA: ICC (Cont’d)</a:t>
                </a:r>
              </a:p>
              <a:p>
                <a:pPr lvl="0" indent="0" marL="0">
                  <a:buNone/>
                </a:pPr>
                <a:r>
                  <a:rPr b="1"/>
                  <a:t>Intraclass correlation (ICC)(1)</a:t>
                </a:r>
                <a:r>
                  <a:rPr/>
                  <a:t>:</a:t>
                </a:r>
              </a:p>
              <a:p>
                <a:pPr lvl="0"/>
                <a:r>
                  <a:rPr/>
                  <a:t>ICC(1)은 전체 관찰 분산에서 집단 간 분산이 차지하는 비율 (강상진, 2016)</a:t>
                </a:r>
              </a:p>
              <a:p>
                <a:pPr lvl="0"/>
                <a:r>
                  <a:rPr/>
                  <a:t>ICC(1) is typically interpreted as a measure of effect size (Bliese, 2000; Bryk &amp; Raudenbush, 1992)</a:t>
                </a:r>
              </a:p>
              <a:p>
                <a:pPr lvl="0"/>
                <a:r>
                  <a:rPr/>
                  <a:t>전체 분산(Level-2 분산과 Level-1 또는 잔차 분산의 합)에 대한 Level-2 분산(집단 평균의 분산)의 비율이 클수록, 집단 간(between)의 유사성보다 집단 내부(within)간의 유사성이 큼을 의미</a:t>
                </a:r>
              </a:p>
              <a:p>
                <a:pPr lvl="0" indent="0" marL="0">
                  <a:buNone/>
                </a:pPr>
                <a14:m>
                  <m:oMathPara xmlns:m="http://schemas.openxmlformats.org/officeDocument/2006/math">
                    <m:oMathParaPr>
                      <m:jc m:val="center"/>
                    </m:oMathParaPr>
                    <m:oMath>
                      <m:r>
                        <m:t>I</m:t>
                      </m:r>
                      <m:r>
                        <m:t>C</m:t>
                      </m:r>
                      <m:r>
                        <m:t>C</m:t>
                      </m:r>
                      <m:d>
                        <m:dPr>
                          <m:begChr m:val="("/>
                          <m:endChr m:val=")"/>
                          <m:sepChr m:val=""/>
                          <m:grow/>
                        </m:dPr>
                        <m:e>
                          <m:r>
                            <m:t>1</m:t>
                          </m:r>
                        </m:e>
                      </m:d>
                      <m:r>
                        <m:rPr>
                          <m:sty m:val="p"/>
                        </m:rPr>
                        <m:t>=</m:t>
                      </m:r>
                      <m:f>
                        <m:fPr>
                          <m:type m:val="bar"/>
                        </m:fPr>
                        <m:num>
                          <m:r>
                            <m:t>학</m:t>
                          </m:r>
                          <m:r>
                            <m:t>교</m:t>
                          </m:r>
                          <m:r>
                            <m:t> </m:t>
                          </m:r>
                          <m:r>
                            <m:t>간</m:t>
                          </m:r>
                          <m:r>
                            <m:t> </m:t>
                          </m:r>
                          <m:r>
                            <m:t>분</m:t>
                          </m:r>
                          <m:r>
                            <m:t>산</m:t>
                          </m:r>
                        </m:num>
                        <m:den>
                          <m:r>
                            <m:t>전</m:t>
                          </m:r>
                          <m:r>
                            <m:t>체</m:t>
                          </m:r>
                          <m:r>
                            <m:t> </m:t>
                          </m:r>
                          <m:r>
                            <m:t>관</m:t>
                          </m:r>
                          <m:r>
                            <m:t>찰</m:t>
                          </m:r>
                          <m:r>
                            <m:t>분</m:t>
                          </m:r>
                          <m:r>
                            <m:t>산</m:t>
                          </m:r>
                        </m:den>
                      </m:f>
                      <m:r>
                        <m:rPr>
                          <m:sty m:val="p"/>
                        </m:rPr>
                        <m:t>=</m:t>
                      </m:r>
                      <m:f>
                        <m:fPr>
                          <m:type m:val="bar"/>
                        </m:fPr>
                        <m:num>
                          <m:r>
                            <m:t>V</m:t>
                          </m:r>
                          <m:r>
                            <m:t>a</m:t>
                          </m:r>
                          <m:r>
                            <m:t>r</m:t>
                          </m:r>
                          <m:d>
                            <m:dPr>
                              <m:begChr m:val="("/>
                              <m:endChr m:val=")"/>
                              <m:sepChr m:val=""/>
                              <m:grow/>
                            </m:dPr>
                            <m:e>
                              <m:sSub>
                                <m:e>
                                  <m:r>
                                    <m:t>β</m:t>
                                  </m:r>
                                </m:e>
                                <m:sub>
                                  <m:r>
                                    <m:t>0</m:t>
                                  </m:r>
                                  <m:r>
                                    <m:t>j</m:t>
                                  </m:r>
                                </m:sub>
                              </m:sSub>
                            </m:e>
                          </m:d>
                        </m:num>
                        <m:den>
                          <m:r>
                            <m:t>V</m:t>
                          </m:r>
                          <m:r>
                            <m:t>a</m:t>
                          </m:r>
                          <m:r>
                            <m:t>r</m:t>
                          </m:r>
                          <m:d>
                            <m:dPr>
                              <m:begChr m:val="("/>
                              <m:endChr m:val=")"/>
                              <m:sepChr m:val=""/>
                              <m:grow/>
                            </m:dPr>
                            <m:e>
                              <m:sSub>
                                <m:e>
                                  <m:r>
                                    <m:t>Y</m:t>
                                  </m:r>
                                </m:e>
                                <m:sub>
                                  <m:r>
                                    <m:t>i</m:t>
                                  </m:r>
                                  <m:r>
                                    <m:t>j</m:t>
                                  </m:r>
                                </m:sub>
                              </m:sSub>
                            </m:e>
                          </m:d>
                        </m:den>
                      </m:f>
                      <m:r>
                        <m:rPr>
                          <m:sty m:val="p"/>
                        </m:rPr>
                        <m:t>=</m:t>
                      </m:r>
                      <m:f>
                        <m:fPr>
                          <m:type m:val="bar"/>
                        </m:fPr>
                        <m:num>
                          <m:r>
                            <m:t>τ</m:t>
                          </m:r>
                        </m:num>
                        <m:den>
                          <m:sSup>
                            <m:e>
                              <m:r>
                                <m:t>σ</m:t>
                              </m:r>
                            </m:e>
                            <m:sup>
                              <m:r>
                                <m:t>2</m:t>
                              </m:r>
                            </m:sup>
                          </m:sSup>
                          <m:r>
                            <m:rPr>
                              <m:sty m:val="p"/>
                            </m:rPr>
                            <m:t>+</m:t>
                          </m:r>
                          <m:r>
                            <m:t>τ</m:t>
                          </m:r>
                        </m:den>
                      </m:f>
                      <m:r>
                        <m:rPr>
                          <m:sty m:val="p"/>
                        </m:rPr>
                        <m:t>=</m:t>
                      </m:r>
                      <m:f>
                        <m:fPr>
                          <m:type m:val="bar"/>
                        </m:fPr>
                        <m:num>
                          <m:r>
                            <m:t>8.614</m:t>
                          </m:r>
                        </m:num>
                        <m:den>
                          <m:r>
                            <m:t>39.148</m:t>
                          </m:r>
                          <m:r>
                            <m:rPr>
                              <m:sty m:val="p"/>
                            </m:rPr>
                            <m:t>+</m:t>
                          </m:r>
                          <m:r>
                            <m:t>8.614</m:t>
                          </m:r>
                        </m:den>
                      </m:f>
                      <m:r>
                        <m:rPr>
                          <m:sty m:val="p"/>
                        </m:rPr>
                        <m:t>=</m:t>
                      </m:r>
                      <m:r>
                        <m:t>0.18035</m:t>
                      </m:r>
                    </m:oMath>
                  </m:oMathPara>
                </a14:m>
              </a:p>
              <a:p>
                <a:pPr lvl="0"/>
                <a:r>
                  <a:rPr/>
                  <a:t>만약 ICC(1)의 값이 0이라면 한 집단에 속한 응답치들 간의 유사성이 다른집단에 속한 응답치들과 보이는 유사성과 다르지 않음 (일반적으로 0.05~0.25 정도)</a:t>
                </a:r>
              </a:p>
              <a:p>
                <a:pPr lvl="0"/>
                <a:r>
                  <a:rPr/>
                  <a:t>The value of .01 might be considered a small effect, a value of .10 might be considered a medium effect, and a value of .25 might be considered a large effect (</a:t>
                </a:r>
                <a:r>
                  <a:rPr>
                    <a:hlinkClick r:id="rId2"/>
                  </a:rPr>
                  <a:t>Murphy &amp; Myors, 1998</a:t>
                </a:r>
                <a:r>
                  <a:rPr/>
                  <a:t>).</a:t>
                </a:r>
              </a:p>
              <a:p>
                <a:pPr lvl="0"/>
                <a:r>
                  <a:rPr/>
                  <a:t>그러나 통일된 기준은 존재하지 않으며, 이론적으로 집단을 고려함을 통해 설명되는 정도가 어느정도인지를 이해하는 것이 중요함. ICC 값이 매우 작아 0에 가깝더라도 측정값과 다른 측정값 사이의 관계가 모든 집단에서 동일하다는 것을 의미하지 않음 (</a:t>
                </a:r>
                <a:r>
                  <a:rPr>
                    <a:hlinkClick r:id="rId3"/>
                  </a:rPr>
                  <a:t>Nezlek, 2008</a:t>
                </a:r>
                <a:r>
                  <a:rPr/>
                  <a:t>)</a:t>
                </a:r>
              </a:p>
              <a:p>
                <a:pPr lvl="0"/>
                <a:r>
                  <a:rPr/>
                  <a:t>Simulated situation only 1% of the variance is attributed to group membership ICC(1)=.01 and, still, strong group-level relationships were detected (</a:t>
                </a:r>
                <a:r>
                  <a:rPr>
                    <a:hlinkClick r:id="rId4"/>
                  </a:rPr>
                  <a:t>Bilese, 1998</a:t>
                </a:r>
                <a:r>
                  <a:rPr/>
                  <a:t>)</a:t>
                </a:r>
              </a:p>
              <a:p>
                <a:pPr lvl="0" indent="0" marL="0">
                  <a:spcBef>
                    <a:spcPts val="3000"/>
                  </a:spcBef>
                  <a:buNone/>
                </a:pPr>
                <a:r>
                  <a:rPr b="1"/>
                  <a:t>Model 1. One-way ANOVA: ICC (Cont’d)</a:t>
                </a:r>
              </a:p>
              <a:p>
                <a:pPr lvl="0" indent="0" marL="0">
                  <a:buNone/>
                </a:pPr>
                <a:r>
                  <a:rPr b="1"/>
                  <a:t>Intraclass correlation (ICC)(2)</a:t>
                </a:r>
                <a:r>
                  <a:rPr/>
                  <a:t> :</a:t>
                </a:r>
              </a:p>
              <a:p>
                <a:pPr lvl="0" indent="0" marL="0">
                  <a:buNone/>
                </a:pPr>
                <a14:m>
                  <m:oMathPara xmlns:m="http://schemas.openxmlformats.org/officeDocument/2006/math">
                    <m:oMathParaPr>
                      <m:jc m:val="center"/>
                    </m:oMathParaPr>
                    <m:oMath>
                      <m:r>
                        <m:t>I</m:t>
                      </m:r>
                      <m:r>
                        <m:t>C</m:t>
                      </m:r>
                      <m:r>
                        <m:t>C</m:t>
                      </m:r>
                      <m:d>
                        <m:dPr>
                          <m:begChr m:val="("/>
                          <m:endChr m:val=")"/>
                          <m:sepChr m:val=""/>
                          <m:grow/>
                        </m:dPr>
                        <m:e>
                          <m:r>
                            <m:t>2</m:t>
                          </m:r>
                        </m:e>
                      </m:d>
                      <m:r>
                        <m:rPr>
                          <m:sty m:val="p"/>
                        </m:rPr>
                        <m:t>=</m:t>
                      </m:r>
                      <m:f>
                        <m:fPr>
                          <m:type m:val="bar"/>
                        </m:fPr>
                        <m:num>
                          <m:r>
                            <m:t>V</m:t>
                          </m:r>
                          <m:r>
                            <m:t>a</m:t>
                          </m:r>
                          <m:r>
                            <m:t>r</m:t>
                          </m:r>
                          <m:d>
                            <m:dPr>
                              <m:begChr m:val="("/>
                              <m:endChr m:val=")"/>
                              <m:sepChr m:val=""/>
                              <m:grow/>
                            </m:dPr>
                            <m:e>
                              <m:r>
                                <m:t>진</m:t>
                              </m:r>
                              <m:r>
                                <m:t> </m:t>
                              </m:r>
                              <m:r>
                                <m:t>점</m:t>
                              </m:r>
                              <m:r>
                                <m:t>수</m:t>
                              </m:r>
                            </m:e>
                          </m:d>
                        </m:num>
                        <m:den>
                          <m:r>
                            <m:t>V</m:t>
                          </m:r>
                          <m:r>
                            <m:t>a</m:t>
                          </m:r>
                          <m:r>
                            <m:t>r</m:t>
                          </m:r>
                          <m:d>
                            <m:dPr>
                              <m:begChr m:val="("/>
                              <m:endChr m:val=")"/>
                              <m:sepChr m:val=""/>
                              <m:grow/>
                            </m:dPr>
                            <m:e>
                              <m:r>
                                <m:t>Y</m:t>
                              </m:r>
                            </m:e>
                          </m:d>
                        </m:den>
                      </m:f>
                      <m:r>
                        <m:rPr>
                          <m:sty m:val="p"/>
                        </m:rPr>
                        <m:t>=</m:t>
                      </m:r>
                      <m:f>
                        <m:fPr>
                          <m:type m:val="bar"/>
                        </m:fPr>
                        <m:num>
                          <m:sSub>
                            <m:e>
                              <m:r>
                                <m:t>τ</m:t>
                              </m:r>
                            </m:e>
                            <m:sub>
                              <m:r>
                                <m:t>00</m:t>
                              </m:r>
                            </m:sub>
                          </m:sSub>
                        </m:num>
                        <m:den>
                          <m:sSub>
                            <m:e>
                              <m:r>
                                <m:t>τ</m:t>
                              </m:r>
                            </m:e>
                            <m:sub>
                              <m:r>
                                <m:t>00</m:t>
                              </m:r>
                            </m:sub>
                          </m:sSub>
                          <m:r>
                            <m:rPr>
                              <m:sty m:val="p"/>
                            </m:rPr>
                            <m:t>+</m:t>
                          </m:r>
                          <m:sSup>
                            <m:e>
                              <m:r>
                                <m:t>σ</m:t>
                              </m:r>
                            </m:e>
                            <m:sup>
                              <m:r>
                                <m:t>2</m:t>
                              </m:r>
                            </m:sup>
                          </m:sSup>
                          <m:r>
                            <m:rPr>
                              <m:sty m:val="p"/>
                            </m:rPr>
                            <m:t>/</m:t>
                          </m:r>
                          <m:sSub>
                            <m:e>
                              <m:r>
                                <m:t>n</m:t>
                              </m:r>
                            </m:e>
                            <m:sub>
                              <m:r>
                                <m:t>j</m:t>
                              </m:r>
                            </m:sub>
                          </m:sSub>
                        </m:den>
                      </m:f>
                    </m:oMath>
                  </m:oMathPara>
                </a14:m>
              </a:p>
              <a:p>
                <a:pPr lvl="0"/>
                <a:r>
                  <a:rPr/>
                  <a:t>ICC(2)는 집단간 평균의 신뢰도를 측정하기 위함이며, 집단별 평균(학교별 수학성취도 평균)은 </a:t>
                </a:r>
                <a14:m>
                  <m:oMath xmlns:m="http://schemas.openxmlformats.org/officeDocument/2006/math">
                    <m:sSub>
                      <m:e>
                        <m:r>
                          <m:t>β</m:t>
                        </m:r>
                      </m:e>
                      <m:sub>
                        <m:r>
                          <m:t>0</m:t>
                        </m:r>
                        <m:r>
                          <m:t>j</m:t>
                        </m:r>
                      </m:sub>
                    </m:sSub>
                  </m:oMath>
                </a14:m>
                <a:r>
                  <a:rPr/>
                  <a:t> 표본에 따라 그 값이 달라지기 때문에 통계적 추정의 차원에서는 의미가 없으나, 잔차분석에서 제공하는 </a:t>
                </a:r>
                <a14:m>
                  <m:oMath xmlns:m="http://schemas.openxmlformats.org/officeDocument/2006/math">
                    <m:sSub>
                      <m:e>
                        <m:r>
                          <m:t>β</m:t>
                        </m:r>
                      </m:e>
                      <m:sub>
                        <m:r>
                          <m:t>0</m:t>
                        </m:r>
                        <m:r>
                          <m:t>j</m:t>
                        </m:r>
                      </m:sub>
                    </m:sSub>
                  </m:oMath>
                </a14:m>
                <a:r>
                  <a:rPr/>
                  <a:t>가 어느정도 신뢰로운 값인지 알려줌. </a:t>
                </a:r>
                <a14:m>
                  <m:oMath xmlns:m="http://schemas.openxmlformats.org/officeDocument/2006/math">
                    <m:sSub>
                      <m:e>
                        <m:r>
                          <m:t>β</m:t>
                        </m:r>
                      </m:e>
                      <m:sub>
                        <m:r>
                          <m:t>0</m:t>
                        </m:r>
                        <m:r>
                          <m:t>j</m:t>
                        </m:r>
                      </m:sub>
                    </m:sSub>
                  </m:oMath>
                </a14:m>
                <a:r>
                  <a:rPr/>
                  <a:t>가 높으면 학교 정보로서의 가치가 높고, 낮으면 </a:t>
                </a:r>
                <a14:m>
                  <m:oMath xmlns:m="http://schemas.openxmlformats.org/officeDocument/2006/math">
                    <m:sSub>
                      <m:e>
                        <m:r>
                          <m:t>β</m:t>
                        </m:r>
                      </m:e>
                      <m:sub>
                        <m:r>
                          <m:t>0</m:t>
                        </m:r>
                        <m:r>
                          <m:t>j</m:t>
                        </m:r>
                      </m:sub>
                    </m:sSub>
                  </m:oMath>
                </a14:m>
                <a:r>
                  <a:rPr/>
                  <a:t>에 의한 평가가 위험함</a:t>
                </a:r>
              </a:p>
              <a:p>
                <a:pPr lvl="0"/>
                <a:r>
                  <a:rPr/>
                  <a:t>ICC(2) &lt;0.40 are poor, those from 0.40 to 0.75 are fair to good, and those &gt;0.75 are excellent (</a:t>
                </a:r>
                <a:r>
                  <a:rPr>
                    <a:hlinkClick r:id="rId5"/>
                  </a:rPr>
                  <a:t>Fleiss, 1986</a:t>
                </a:r>
                <a:r>
                  <a:rPr/>
                  <a:t>)</a:t>
                </a:r>
              </a:p>
              <a:p>
                <a:pPr lvl="0"/>
                <a14:m>
                  <m:oMath xmlns:m="http://schemas.openxmlformats.org/officeDocument/2006/math">
                    <m:sSub>
                      <m:e>
                        <m:r>
                          <m:t>τ</m:t>
                        </m:r>
                      </m:e>
                      <m:sub>
                        <m:r>
                          <m:t>00</m:t>
                        </m:r>
                      </m:sub>
                    </m:sSub>
                  </m:oMath>
                </a14:m>
                <a:r>
                  <a:rPr/>
                  <a:t>이 크거나 각 학교의 표본이 크면 이 값은 커지게 됨</a:t>
                </a:r>
              </a:p>
              <a:p>
                <a:pPr lvl="0"/>
                <a:r>
                  <a:rPr/>
                  <a:t>일반적으로 무선효과의 추정은 Random Level-1 coefficients에 대해 이 Level-1 모형의 </a:t>
                </a:r>
                <a14:m>
                  <m:oMath xmlns:m="http://schemas.openxmlformats.org/officeDocument/2006/math">
                    <m:sSub>
                      <m:e>
                        <m:r>
                          <m:t>Y</m:t>
                        </m:r>
                      </m:e>
                      <m:sub>
                        <m:r>
                          <m:rPr>
                            <m:sty m:val="p"/>
                          </m:rPr>
                          <m:t>·</m:t>
                        </m:r>
                        <m:r>
                          <m:t>j</m:t>
                        </m:r>
                      </m:sub>
                    </m:sSub>
                  </m:oMath>
                </a14:m>
                <a:r>
                  <a:rPr/>
                  <a:t>와 Level-2 모형의 </a:t>
                </a:r>
                <a14:m>
                  <m:oMath xmlns:m="http://schemas.openxmlformats.org/officeDocument/2006/math">
                    <m:acc>
                      <m:accPr>
                        <m:chr m:val="̂"/>
                      </m:accPr>
                      <m:e>
                        <m:sSub>
                          <m:e>
                            <m:r>
                              <m:t>γ</m:t>
                            </m:r>
                          </m:e>
                          <m:sub>
                            <m:r>
                              <m:t>00</m:t>
                            </m:r>
                          </m:sub>
                        </m:sSub>
                      </m:e>
                    </m:acc>
                  </m:oMath>
                </a14:m>
                <a:r>
                  <a:rPr/>
                  <a:t> 를 동시에 고려하는 추정치 (a weighted combination (WLS), known as a Bayes estimator)  </a:t>
                </a:r>
              </a:p>
              <a:p>
                <a:pPr lvl="0"/>
                <a:r>
                  <a:rPr/>
                  <a:t>HLM 은 </a:t>
                </a:r>
                <a14:m>
                  <m:oMath xmlns:m="http://schemas.openxmlformats.org/officeDocument/2006/math">
                    <m:sSub>
                      <m:e>
                        <m:r>
                          <m:t>Y</m:t>
                        </m:r>
                      </m:e>
                      <m:sub>
                        <m:r>
                          <m:rPr>
                            <m:sty m:val="p"/>
                          </m:rPr>
                          <m:t>·</m:t>
                        </m:r>
                        <m:r>
                          <m:t>j</m:t>
                        </m:r>
                      </m:sub>
                    </m:sSub>
                  </m:oMath>
                </a14:m>
                <a:r>
                  <a:rPr/>
                  <a:t> 의 신뢰도가 높으면 </a:t>
                </a:r>
                <a14:m>
                  <m:oMath xmlns:m="http://schemas.openxmlformats.org/officeDocument/2006/math">
                    <m:sSub>
                      <m:e>
                        <m:r>
                          <m:t>Y</m:t>
                        </m:r>
                      </m:e>
                      <m:sub>
                        <m:r>
                          <m:rPr>
                            <m:sty m:val="p"/>
                          </m:rPr>
                          <m:t>·</m:t>
                        </m:r>
                        <m:r>
                          <m:t>j</m:t>
                        </m:r>
                      </m:sub>
                    </m:sSub>
                  </m:oMath>
                </a14:m>
                <a:r>
                  <a:rPr/>
                  <a:t> 가 더 많이 가중되고 그 신뢰도가 낮으면 Level-2 모형에서 얻어지는 </a:t>
                </a:r>
                <a14:m>
                  <m:oMath xmlns:m="http://schemas.openxmlformats.org/officeDocument/2006/math">
                    <m:acc>
                      <m:accPr>
                        <m:chr m:val="̂"/>
                      </m:accPr>
                      <m:e>
                        <m:sSub>
                          <m:e>
                            <m:r>
                              <m:t>γ</m:t>
                            </m:r>
                          </m:e>
                          <m:sub>
                            <m:r>
                              <m:t>00</m:t>
                            </m:r>
                          </m:sub>
                        </m:sSub>
                      </m:e>
                    </m:acc>
                  </m:oMath>
                </a14:m>
                <a:r>
                  <a:rPr/>
                  <a:t> 값에 더 많은 가중치를 주는 방식으로 </a:t>
                </a:r>
                <a14:m>
                  <m:oMath xmlns:m="http://schemas.openxmlformats.org/officeDocument/2006/math">
                    <m:sSubSup>
                      <m:e>
                        <m:r>
                          <m:t>β</m:t>
                        </m:r>
                      </m:e>
                      <m:sub>
                        <m:r>
                          <m:t>0</m:t>
                        </m:r>
                        <m:r>
                          <m:t>j</m:t>
                        </m:r>
                      </m:sub>
                      <m:sup>
                        <m:r>
                          <m:rPr>
                            <m:sty m:val="p"/>
                          </m:rPr>
                          <m:t>*</m:t>
                        </m:r>
                      </m:sup>
                    </m:sSubSup>
                  </m:oMath>
                </a14:m>
                <a:r>
                  <a:rPr/>
                  <a:t> 를 추정한다. 이러한 이유로 </a:t>
                </a:r>
                <a14:m>
                  <m:oMath xmlns:m="http://schemas.openxmlformats.org/officeDocument/2006/math">
                    <m:sSubSup>
                      <m:e>
                        <m:r>
                          <m:t>β</m:t>
                        </m:r>
                      </m:e>
                      <m:sub>
                        <m:r>
                          <m:t>0</m:t>
                        </m:r>
                        <m:r>
                          <m:t>j</m:t>
                        </m:r>
                      </m:sub>
                      <m:sup>
                        <m:r>
                          <m:rPr>
                            <m:sty m:val="p"/>
                          </m:rPr>
                          <m:t>*</m:t>
                        </m:r>
                      </m:sup>
                    </m:sSubSup>
                  </m:oMath>
                </a14:m>
                <a:r>
                  <a:rPr/>
                  <a:t>은 전체 평균 (grand mean) </a:t>
                </a:r>
                <a14:m>
                  <m:oMath xmlns:m="http://schemas.openxmlformats.org/officeDocument/2006/math">
                    <m:sSub>
                      <m:e>
                        <m:r>
                          <m:t>γ</m:t>
                        </m:r>
                      </m:e>
                      <m:sub>
                        <m:r>
                          <m:t>00</m:t>
                        </m:r>
                      </m:sub>
                    </m:sSub>
                  </m:oMath>
                </a14:m>
                <a:r>
                  <a:rPr/>
                  <a:t>로 집약되는 모습을 보여서 shrinkage estimator 라고 불린다.</a:t>
                </a:r>
              </a:p>
              <a:p>
                <a:pPr lvl="0" indent="0" marL="0">
                  <a:spcBef>
                    <a:spcPts val="3000"/>
                  </a:spcBef>
                  <a:buNone/>
                </a:pPr>
                <a:r>
                  <a:rPr b="1"/>
                  <a:t>Model 1. One-way ANOVA: Visualization</a:t>
                </a:r>
              </a:p>
              <a:p>
                <a:pPr lvl="0" indent="0" marL="0">
                  <a:buNone/>
                </a:pPr>
              </a:p>
              <a:p>
                <a:pPr lvl="0" indent="0" marL="0">
                  <a:spcBef>
                    <a:spcPts val="3000"/>
                  </a:spcBef>
                  <a:buNone/>
                </a:pPr>
                <a:r>
                  <a:rPr b="1"/>
                  <a:t>Model 1. One-way ANOVA: Visualization</a:t>
                </a:r>
              </a:p>
              <a:p>
                <a:pPr lvl="0" indent="0" marL="0">
                  <a:buNone/>
                </a:pPr>
              </a:p>
              <a:p>
                <a:pPr lvl="0" indent="0" marL="0">
                  <a:spcBef>
                    <a:spcPts val="3000"/>
                  </a:spcBef>
                  <a:buNone/>
                </a:pPr>
                <a:r>
                  <a:rPr b="1"/>
                  <a:t>Model 1. One-way ANOVA: Visualization</a:t>
                </a:r>
              </a:p>
              <a:p>
                <a:pPr lvl="0" indent="0" marL="0">
                  <a:buNone/>
                </a:pPr>
              </a:p>
              <a:p>
                <a:pPr lvl="0" indent="0" marL="0">
                  <a:spcBef>
                    <a:spcPts val="3000"/>
                  </a:spcBef>
                  <a:buNone/>
                </a:pPr>
                <a:r>
                  <a:rPr b="1"/>
                  <a:t>Model 3. One-Way ANCOVA</a:t>
                </a:r>
              </a:p>
              <a:p>
                <a:pPr lvl="0"/>
                <a:r>
                  <a:rPr/>
                  <a:t>Model 3. One-Way ANCOVA는 Random intercept model로 불리기도 함.</a:t>
                </a:r>
              </a:p>
              <a:p>
                <a:pPr lvl="0"/>
                <a:r>
                  <a:rPr/>
                  <a:t>ANOVA의 경우, average or expected outcomes among groups (level-2 units) 이외에 관심이 없을 때는 유용함. 그러나, Level 1 독립변수들이 종속변수와 Level 2에 상관되어 있는데 Level 1의 독립변수를 모형에 포함하지 않으면 L-2 의 효과를 편파적으로 추정 </a:t>
                </a:r>
                <a14:m>
                  <m:oMath xmlns:m="http://schemas.openxmlformats.org/officeDocument/2006/math">
                    <m:r>
                      <m:rPr>
                        <m:sty m:val="p"/>
                      </m:rPr>
                      <m:t>→</m:t>
                    </m:r>
                  </m:oMath>
                </a14:m>
                <a:r>
                  <a:rPr/>
                  <a:t> ANCOVA필요</a:t>
                </a:r>
              </a:p>
              <a:p>
                <a:pPr lvl="0"/>
                <a:r>
                  <a:rPr/>
                  <a:t>예를 들어, 교육연한이나 일 경험은 임금수준에 긍정적 효과를 주는 것으로 알려져 있는데 특정 업무를 하는 사람들 중에서 남자들이 교육연한이나 일경험에 대한 변수 값이 더 높을 때 그 업무에 종사하는 여자와 남자의 평균임금수준에 대한 비교분석 결과는 교육연한이나 일 경험을 통제했는지 여부에 달려있게 될 것</a:t>
                </a:r>
              </a:p>
              <a:p>
                <a:pPr lvl="0"/>
                <a:r>
                  <a:rPr b="1"/>
                  <a:t>One-Way ANCOVA는 level 1 독립변수를 투입하고, 기울기를 fixed하게 고려</a:t>
                </a:r>
                <a:r>
                  <a:rPr/>
                  <a:t>  </a:t>
                </a:r>
              </a:p>
              <a:p>
                <a:pPr lvl="1"/>
                <a:r>
                  <a:rPr/>
                  <a:t>Level 1: </a:t>
                </a:r>
                <a14:m>
                  <m:oMath xmlns:m="http://schemas.openxmlformats.org/officeDocument/2006/math">
                    <m:sSub>
                      <m:e>
                        <m:r>
                          <m:t>Y</m:t>
                        </m:r>
                      </m:e>
                      <m:sub>
                        <m:r>
                          <m:t>i</m:t>
                        </m:r>
                        <m:r>
                          <m:t>j</m:t>
                        </m:r>
                      </m:sub>
                    </m:sSub>
                    <m:r>
                      <m:rPr>
                        <m:sty m:val="p"/>
                      </m:rPr>
                      <m:t>=</m:t>
                    </m:r>
                    <m:sSub>
                      <m:e>
                        <m:r>
                          <m:t>β</m:t>
                        </m:r>
                      </m:e>
                      <m:sub>
                        <m:r>
                          <m:t>0</m:t>
                        </m:r>
                        <m:r>
                          <m:t>j</m:t>
                        </m:r>
                      </m:sub>
                    </m:sSub>
                    <m:r>
                      <m:rPr>
                        <m:sty m:val="p"/>
                      </m:rPr>
                      <m:t>+</m:t>
                    </m:r>
                    <m:sSub>
                      <m:e>
                        <m:r>
                          <m:t>β</m:t>
                        </m:r>
                      </m:e>
                      <m:sub>
                        <m:r>
                          <m:t>1</m:t>
                        </m:r>
                        <m:r>
                          <m:t>j</m:t>
                        </m:r>
                      </m:sub>
                    </m:sSub>
                    <m:sSub>
                      <m:e>
                        <m:r>
                          <m:t>X</m:t>
                        </m:r>
                      </m:e>
                      <m:sub>
                        <m:r>
                          <m:t>i</m:t>
                        </m:r>
                        <m:r>
                          <m:t>j</m:t>
                        </m:r>
                      </m:sub>
                    </m:sSub>
                    <m:r>
                      <m:rPr>
                        <m:sty m:val="p"/>
                      </m:rPr>
                      <m:t>+</m:t>
                    </m:r>
                    <m:sSub>
                      <m:e>
                        <m:r>
                          <m:t>ϵ</m:t>
                        </m:r>
                      </m:e>
                      <m:sub>
                        <m:r>
                          <m:t>i</m:t>
                        </m:r>
                        <m:r>
                          <m:t>j</m:t>
                        </m:r>
                      </m:sub>
                    </m:sSub>
                    <m:r>
                      <m:t> </m:t>
                    </m:r>
                    <m:sSub>
                      <m:e>
                        <m:r>
                          <m:t>ϵ</m:t>
                        </m:r>
                      </m:e>
                      <m:sub>
                        <m:r>
                          <m:t>i</m:t>
                        </m:r>
                        <m:r>
                          <m:t>j</m:t>
                        </m:r>
                      </m:sub>
                    </m:sSub>
                    <m:r>
                      <m:rPr>
                        <m:sty m:val="p"/>
                      </m:rPr>
                      <m:t>∼</m:t>
                    </m:r>
                    <m:r>
                      <m:t>N</m:t>
                    </m:r>
                    <m:d>
                      <m:dPr>
                        <m:begChr m:val="("/>
                        <m:endChr m:val=")"/>
                        <m:sepChr m:val=""/>
                        <m:grow/>
                      </m:dPr>
                      <m:e>
                        <m:r>
                          <m:t>0</m:t>
                        </m:r>
                        <m:r>
                          <m:rPr>
                            <m:sty m:val="p"/>
                          </m:rPr>
                          <m:t>,</m:t>
                        </m:r>
                        <m:sSup>
                          <m:e>
                            <m:r>
                              <m:t>σ</m:t>
                            </m:r>
                          </m:e>
                          <m:sup>
                            <m:r>
                              <m:t>2</m:t>
                            </m:r>
                          </m:sup>
                        </m:sSup>
                      </m:e>
                    </m:d>
                  </m:oMath>
                </a14:m>
              </a:p>
              <a:p>
                <a:pPr lvl="1"/>
                <a:r>
                  <a:rPr/>
                  <a:t>Level 2 Intercept: </a:t>
                </a:r>
                <a14:m>
                  <m:oMath xmlns:m="http://schemas.openxmlformats.org/officeDocument/2006/math">
                    <m:sSub>
                      <m:e>
                        <m:r>
                          <m:t>β</m:t>
                        </m:r>
                      </m:e>
                      <m:sub>
                        <m:r>
                          <m:t>0</m:t>
                        </m:r>
                        <m:r>
                          <m:t>i</m:t>
                        </m:r>
                      </m:sub>
                    </m:sSub>
                    <m:r>
                      <m:rPr>
                        <m:sty m:val="p"/>
                      </m:rPr>
                      <m:t>=</m:t>
                    </m:r>
                    <m:sSub>
                      <m:e>
                        <m:r>
                          <m:t>γ</m:t>
                        </m:r>
                      </m:e>
                      <m:sub>
                        <m:r>
                          <m:t>00</m:t>
                        </m:r>
                      </m:sub>
                    </m:sSub>
                    <m:r>
                      <m:rPr>
                        <m:sty m:val="p"/>
                      </m:rPr>
                      <m:t>+</m:t>
                    </m:r>
                    <m:sSub>
                      <m:e>
                        <m:r>
                          <m:t>u</m:t>
                        </m:r>
                      </m:e>
                      <m:sub>
                        <m:r>
                          <m:t>0</m:t>
                        </m:r>
                        <m:r>
                          <m:t>j</m:t>
                        </m:r>
                      </m:sub>
                    </m:sSub>
                    <m:r>
                      <m:t> </m:t>
                    </m:r>
                    <m:sSub>
                      <m:e>
                        <m:r>
                          <m:t>u</m:t>
                        </m:r>
                      </m:e>
                      <m:sub>
                        <m:r>
                          <m:t>0</m:t>
                        </m:r>
                        <m:r>
                          <m:t>j</m:t>
                        </m:r>
                      </m:sub>
                    </m:sSub>
                    <m:r>
                      <m:rPr>
                        <m:sty m:val="p"/>
                      </m:rPr>
                      <m:t>∼</m:t>
                    </m:r>
                    <m:r>
                      <m:t>N</m:t>
                    </m:r>
                    <m:d>
                      <m:dPr>
                        <m:begChr m:val="("/>
                        <m:endChr m:val=")"/>
                        <m:sepChr m:val=""/>
                        <m:grow/>
                      </m:dPr>
                      <m:e>
                        <m:r>
                          <m:t>0</m:t>
                        </m:r>
                        <m:r>
                          <m:rPr>
                            <m:sty m:val="p"/>
                          </m:rPr>
                          <m:t>,</m:t>
                        </m:r>
                        <m:sSub>
                          <m:e>
                            <m:r>
                              <m:t>τ</m:t>
                            </m:r>
                          </m:e>
                          <m:sub>
                            <m:r>
                              <m:t>00</m:t>
                            </m:r>
                          </m:sub>
                        </m:sSub>
                      </m:e>
                    </m:d>
                  </m:oMath>
                </a14:m>
              </a:p>
              <a:p>
                <a:pPr lvl="1"/>
                <a:r>
                  <a:rPr/>
                  <a:t>Level 2 Slope: </a:t>
                </a:r>
                <a14:m>
                  <m:oMath xmlns:m="http://schemas.openxmlformats.org/officeDocument/2006/math">
                    <m:sSub>
                      <m:e>
                        <m:r>
                          <m:t>β</m:t>
                        </m:r>
                      </m:e>
                      <m:sub>
                        <m:r>
                          <m:t>1</m:t>
                        </m:r>
                        <m:r>
                          <m:t>j</m:t>
                        </m:r>
                      </m:sub>
                    </m:sSub>
                    <m:r>
                      <m:rPr>
                        <m:sty m:val="p"/>
                      </m:rPr>
                      <m:t>=</m:t>
                    </m:r>
                    <m:sSub>
                      <m:e>
                        <m:r>
                          <m:t>γ</m:t>
                        </m:r>
                      </m:e>
                      <m:sub>
                        <m:r>
                          <m:t>10</m:t>
                        </m:r>
                      </m:sub>
                    </m:sSub>
                  </m:oMath>
                </a14:m>
              </a:p>
              <a:p>
                <a:pPr lvl="0"/>
                <a:r>
                  <a:rPr/>
                  <a:t>Fixed Effect: </a:t>
                </a:r>
                <a14:m>
                  <m:oMath xmlns:m="http://schemas.openxmlformats.org/officeDocument/2006/math">
                    <m:sSub>
                      <m:e>
                        <m:r>
                          <m:t>γ</m:t>
                        </m:r>
                      </m:e>
                      <m:sub>
                        <m:r>
                          <m:t>00</m:t>
                        </m:r>
                      </m:sub>
                    </m:sSub>
                  </m:oMath>
                </a14:m>
                <a:r>
                  <a:rPr/>
                  <a:t> = average outcome for sample of groups, </a:t>
                </a:r>
                <a14:m>
                  <m:oMath xmlns:m="http://schemas.openxmlformats.org/officeDocument/2006/math">
                    <m:sSub>
                      <m:e>
                        <m:r>
                          <m:t>γ</m:t>
                        </m:r>
                      </m:e>
                      <m:sub>
                        <m:r>
                          <m:t>10</m:t>
                        </m:r>
                      </m:sub>
                    </m:sSub>
                  </m:oMath>
                </a14:m>
                <a:r>
                  <a:rPr/>
                  <a:t> = average individual effect (slope) on outcome  </a:t>
                </a:r>
              </a:p>
              <a:p>
                <a:pPr lvl="0"/>
                <a:r>
                  <a:rPr/>
                  <a:t>Random Effect: </a:t>
                </a:r>
                <a14:m>
                  <m:oMath xmlns:m="http://schemas.openxmlformats.org/officeDocument/2006/math">
                    <m:sSub>
                      <m:e>
                        <m:r>
                          <m:t>ϵ</m:t>
                        </m:r>
                      </m:e>
                      <m:sub>
                        <m:r>
                          <m:t>i</m:t>
                        </m:r>
                        <m:r>
                          <m:t>j</m:t>
                        </m:r>
                      </m:sub>
                    </m:sSub>
                  </m:oMath>
                </a14:m>
                <a:r>
                  <a:rPr/>
                  <a:t> = residuals, </a:t>
                </a:r>
                <a14:m>
                  <m:oMath xmlns:m="http://schemas.openxmlformats.org/officeDocument/2006/math">
                    <m:sSub>
                      <m:e>
                        <m:r>
                          <m:t>u</m:t>
                        </m:r>
                      </m:e>
                      <m:sub>
                        <m:r>
                          <m:t>0</m:t>
                        </m:r>
                        <m:r>
                          <m:t>j</m:t>
                        </m:r>
                      </m:sub>
                    </m:sSub>
                  </m:oMath>
                </a14:m>
                <a:r>
                  <a:rPr/>
                  <a:t> = unique effect of group j on average outcome  </a:t>
                </a:r>
              </a:p>
              <a:p>
                <a:pPr lvl="0" indent="0" marL="0">
                  <a:spcBef>
                    <a:spcPts val="3000"/>
                  </a:spcBef>
                  <a:buNone/>
                </a:pPr>
                <a:r>
                  <a:rPr b="1"/>
                  <a:t>Model 3. One-Way ANCOVA (Cont’d)</a:t>
                </a:r>
              </a:p>
              <a:p>
                <a:pPr lvl="0"/>
                <a:r>
                  <a:rPr/>
                  <a:t>level-1 predictor(s) 도입하려면, 아래와 같은 문제에 대해 결정해야 함.</a:t>
                </a:r>
              </a:p>
              <a:p>
                <a:pPr lvl="0" indent="-342900" marL="342900">
                  <a:buAutoNum type="arabicPeriod"/>
                </a:pPr>
                <a:r>
                  <a:rPr/>
                  <a:t>Whether to introduce random coefficients</a:t>
                </a:r>
              </a:p>
              <a:p>
                <a:pPr lvl="0" indent="-342900" marL="342900">
                  <a:buAutoNum type="arabicPeriod"/>
                </a:pPr>
                <a:r>
                  <a:rPr/>
                  <a:t>Whether to center or transform the level-1 predictor (Module III 참고)</a:t>
                </a:r>
              </a:p>
              <a:p>
                <a:pPr lvl="0"/>
                <a:r>
                  <a:rPr/>
                  <a:t>일반적으로 ANCOVA에서는 Grand Mean Centering을 적용 Covariate 는 Level-1 종속변수와 영향을 주지만 Level-2 를 구성하는 집단(학교)에 따라 개인들의 Covariate 값이 다를 수 있기 때문에</a:t>
                </a:r>
              </a:p>
              <a:p>
                <a:pPr lvl="0"/>
                <a:r>
                  <a:rPr/>
                  <a:t>Grand-mean Centering 후 모형 추정  </a:t>
                </a:r>
              </a:p>
              <a:p>
                <a:pPr lvl="0" indent="0">
                  <a:buNone/>
                </a:pPr>
                <a:r>
                  <a:rPr>
                    <a:solidFill>
                      <a:srgbClr val="003B4F"/>
                    </a:solidFill>
                    <a:latin typeface="Courier"/>
                  </a:rPr>
                  <a:t>data_merged &lt;- data_merged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mutate</a:t>
                </a:r>
                <a:r>
                  <a:rPr>
                    <a:solidFill>
                      <a:srgbClr val="003B4F"/>
                    </a:solidFill>
                    <a:latin typeface="Courier"/>
                  </a:rPr>
                  <a:t>(</a:t>
                </a:r>
                <a:r>
                  <a:rPr>
                    <a:solidFill>
                      <a:srgbClr val="657422"/>
                    </a:solidFill>
                    <a:latin typeface="Courier"/>
                  </a:rPr>
                  <a:t>ses_grandmc =</a:t>
                </a:r>
                <a:r>
                  <a:rPr>
                    <a:solidFill>
                      <a:srgbClr val="003B4F"/>
                    </a:solidFill>
                    <a:latin typeface="Courier"/>
                  </a:rPr>
                  <a:t> ses </a:t>
                </a:r>
                <a:r>
                  <a:rPr>
                    <a:solidFill>
                      <a:srgbClr val="5E5E5E"/>
                    </a:solidFill>
                    <a:latin typeface="Courier"/>
                  </a:rPr>
                  <a:t>-</a:t>
                </a:r>
                <a:r>
                  <a:rPr>
                    <a:solidFill>
                      <a:srgbClr val="003B4F"/>
                    </a:solidFill>
                    <a:latin typeface="Courier"/>
                  </a:rPr>
                  <a:t> </a:t>
                </a:r>
                <a:r>
                  <a:rPr>
                    <a:solidFill>
                      <a:srgbClr val="4758AB"/>
                    </a:solidFill>
                    <a:latin typeface="Courier"/>
                  </a:rPr>
                  <a:t>mean</a:t>
                </a:r>
                <a:r>
                  <a:rPr>
                    <a:solidFill>
                      <a:srgbClr val="003B4F"/>
                    </a:solidFill>
                    <a:latin typeface="Courier"/>
                  </a:rPr>
                  <a:t>(ses))</a:t>
                </a:r>
                <a:br/>
                <a:br/>
                <a:r>
                  <a:rPr>
                    <a:solidFill>
                      <a:srgbClr val="003B4F"/>
                    </a:solidFill>
                    <a:latin typeface="Courier"/>
                  </a:rPr>
                  <a:t>model3 &lt;- </a:t>
                </a:r>
                <a:r>
                  <a:rPr>
                    <a:solidFill>
                      <a:srgbClr val="4758AB"/>
                    </a:solidFill>
                    <a:latin typeface="Courier"/>
                  </a:rPr>
                  <a:t>lmer</a:t>
                </a:r>
                <a:r>
                  <a:rPr>
                    <a:solidFill>
                      <a:srgbClr val="003B4F"/>
                    </a:solidFill>
                    <a:latin typeface="Courier"/>
                  </a:rPr>
                  <a:t>(mathach </a:t>
                </a:r>
                <a:r>
                  <a:rPr>
                    <a:solidFill>
                      <a:srgbClr val="5E5E5E"/>
                    </a:solidFill>
                    <a:latin typeface="Courier"/>
                  </a:rPr>
                  <a:t>~</a:t>
                </a:r>
                <a:r>
                  <a:rPr>
                    <a:solidFill>
                      <a:srgbClr val="003B4F"/>
                    </a:solidFill>
                    <a:latin typeface="Courier"/>
                  </a:rPr>
                  <a:t> ses_grandmc </a:t>
                </a:r>
                <a:r>
                  <a:rPr>
                    <a:solidFill>
                      <a:srgbClr val="5E5E5E"/>
                    </a:solidFill>
                    <a:latin typeface="Courier"/>
                  </a:rPr>
                  <a:t>+</a:t>
                </a:r>
                <a:r>
                  <a:rPr>
                    <a:solidFill>
                      <a:srgbClr val="003B4F"/>
                    </a:solidFill>
                    <a:latin typeface="Courier"/>
                  </a:rPr>
                  <a:t> (</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id), </a:t>
                </a:r>
                <a:r>
                  <a:rPr>
                    <a:solidFill>
                      <a:srgbClr val="657422"/>
                    </a:solidFill>
                    <a:latin typeface="Courier"/>
                  </a:rPr>
                  <a:t>data=</a:t>
                </a:r>
                <a:r>
                  <a:rPr>
                    <a:solidFill>
                      <a:srgbClr val="003B4F"/>
                    </a:solidFill>
                    <a:latin typeface="Courier"/>
                  </a:rPr>
                  <a:t>data_merged)</a:t>
                </a:r>
                <a:br/>
                <a:r>
                  <a:rPr>
                    <a:solidFill>
                      <a:srgbClr val="4758AB"/>
                    </a:solidFill>
                    <a:latin typeface="Courier"/>
                  </a:rPr>
                  <a:t>icc</a:t>
                </a:r>
                <a:r>
                  <a:rPr>
                    <a:solidFill>
                      <a:srgbClr val="003B4F"/>
                    </a:solidFill>
                    <a:latin typeface="Courier"/>
                  </a:rPr>
                  <a:t>(model3)</a:t>
                </a:r>
                <a:br/>
                <a:br/>
                <a:r>
                  <a:rPr>
                    <a:solidFill>
                      <a:srgbClr val="5E5E5E"/>
                    </a:solidFill>
                    <a:latin typeface="Courier"/>
                  </a:rPr>
                  <a:t># the individual random effects (level 2 residuals of the intercept, i.e. the υ0i)</a:t>
                </a:r>
                <a:br/>
                <a:r>
                  <a:rPr>
                    <a:solidFill>
                      <a:srgbClr val="4758AB"/>
                    </a:solidFill>
                    <a:latin typeface="Courier"/>
                  </a:rPr>
                  <a:t>ranef</a:t>
                </a:r>
                <a:r>
                  <a:rPr>
                    <a:solidFill>
                      <a:srgbClr val="003B4F"/>
                    </a:solidFill>
                    <a:latin typeface="Courier"/>
                  </a:rPr>
                  <a:t>(model3)</a:t>
                </a:r>
                <a:br/>
                <a:r>
                  <a:rPr>
                    <a:solidFill>
                      <a:srgbClr val="4758AB"/>
                    </a:solidFill>
                    <a:latin typeface="Courier"/>
                  </a:rPr>
                  <a:t>ranova</a:t>
                </a:r>
                <a:r>
                  <a:rPr>
                    <a:solidFill>
                      <a:srgbClr val="003B4F"/>
                    </a:solidFill>
                    <a:latin typeface="Courier"/>
                  </a:rPr>
                  <a:t>(model3)</a:t>
                </a:r>
                <a:br/>
                <a:br/>
                <a:r>
                  <a:rPr i="1">
                    <a:solidFill>
                      <a:srgbClr val="5E5E5E"/>
                    </a:solidFill>
                    <a:latin typeface="Courier"/>
                  </a:rPr>
                  <a:t>## Use BruceR package</a:t>
                </a:r>
                <a:br/>
                <a:r>
                  <a:rPr>
                    <a:solidFill>
                      <a:srgbClr val="4758AB"/>
                    </a:solidFill>
                    <a:latin typeface="Courier"/>
                  </a:rPr>
                  <a:t>HLM_summary</a:t>
                </a:r>
                <a:r>
                  <a:rPr>
                    <a:solidFill>
                      <a:srgbClr val="003B4F"/>
                    </a:solidFill>
                    <a:latin typeface="Courier"/>
                  </a:rPr>
                  <a:t>(model3,</a:t>
                </a:r>
                <a:r>
                  <a:rPr>
                    <a:solidFill>
                      <a:srgbClr val="657422"/>
                    </a:solidFill>
                    <a:latin typeface="Courier"/>
                  </a:rPr>
                  <a:t>test.rand =</a:t>
                </a:r>
                <a:r>
                  <a:rPr>
                    <a:solidFill>
                      <a:srgbClr val="003B4F"/>
                    </a:solidFill>
                    <a:latin typeface="Courier"/>
                  </a:rPr>
                  <a:t> T, </a:t>
                </a:r>
                <a:r>
                  <a:rPr>
                    <a:solidFill>
                      <a:srgbClr val="657422"/>
                    </a:solidFill>
                    <a:latin typeface="Courier"/>
                  </a:rPr>
                  <a:t>digits =</a:t>
                </a:r>
                <a:r>
                  <a:rPr>
                    <a:solidFill>
                      <a:srgbClr val="003B4F"/>
                    </a:solidFill>
                    <a:latin typeface="Courier"/>
                  </a:rPr>
                  <a:t> </a:t>
                </a:r>
                <a:r>
                  <a:rPr>
                    <a:solidFill>
                      <a:srgbClr val="AD0000"/>
                    </a:solidFill>
                    <a:latin typeface="Courier"/>
                  </a:rPr>
                  <a:t>3</a:t>
                </a:r>
                <a:r>
                  <a:rPr>
                    <a:solidFill>
                      <a:srgbClr val="003B4F"/>
                    </a:solidFill>
                    <a:latin typeface="Courier"/>
                  </a:rPr>
                  <a:t>)</a:t>
                </a:r>
                <a:br/>
                <a:br/>
                <a:r>
                  <a:rPr>
                    <a:solidFill>
                      <a:srgbClr val="5E5E5E"/>
                    </a:solidFill>
                    <a:latin typeface="Courier"/>
                  </a:rPr>
                  <a:t># lrtest</a:t>
                </a:r>
                <a:br/>
                <a:r>
                  <a:rPr>
                    <a:solidFill>
                      <a:srgbClr val="4758AB"/>
                    </a:solidFill>
                    <a:latin typeface="Courier"/>
                  </a:rPr>
                  <a:t>anova</a:t>
                </a:r>
                <a:r>
                  <a:rPr>
                    <a:solidFill>
                      <a:srgbClr val="003B4F"/>
                    </a:solidFill>
                    <a:latin typeface="Courier"/>
                  </a:rPr>
                  <a:t>(model1, model3)</a:t>
                </a:r>
              </a:p>
              <a:p>
                <a:pPr lvl="0" indent="0" marL="0">
                  <a:spcBef>
                    <a:spcPts val="3000"/>
                  </a:spcBef>
                  <a:buNone/>
                </a:pPr>
                <a:r>
                  <a:rPr b="1"/>
                  <a:t>Model 3. One-Way ANCOVA (Cont’d)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model31.png" id="0" name="Picture 1"/>
          <p:cNvPicPr>
            <a:picLocks noGrp="1" noChangeAspect="1"/>
          </p:cNvPicPr>
          <p:nvPr/>
        </p:nvPicPr>
        <p:blipFill>
          <a:blip r:embed="rId2"/>
          <a:stretch>
            <a:fillRect/>
          </a:stretch>
        </p:blipFill>
        <p:spPr bwMode="auto">
          <a:xfrm>
            <a:off x="1041400" y="1193800"/>
            <a:ext cx="2870200" cy="3390900"/>
          </a:xfrm>
          <a:prstGeom prst="rect">
            <a:avLst/>
          </a:prstGeom>
          <a:noFill/>
          <a:ln w="9525">
            <a:noFill/>
            <a:headEnd/>
            <a:tailEnd/>
          </a:ln>
        </p:spPr>
      </p:pic>
      <p:pic>
        <p:nvPicPr>
          <p:cNvPr descr="./model32.png" id="0" name="Picture 1"/>
          <p:cNvPicPr>
            <a:picLocks noGrp="1" noChangeAspect="1"/>
          </p:cNvPicPr>
          <p:nvPr/>
        </p:nvPicPr>
        <p:blipFill>
          <a:blip r:embed="rId3"/>
          <a:stretch>
            <a:fillRect/>
          </a:stretch>
        </p:blipFill>
        <p:spPr bwMode="auto">
          <a:xfrm>
            <a:off x="4800600" y="1193800"/>
            <a:ext cx="37338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목차</a:t>
            </a:r>
          </a:p>
          <a:p>
            <a:pPr lvl="0" indent="-342900" marL="342900">
              <a:buAutoNum type="romanLcPeriod"/>
            </a:pPr>
            <a:r>
              <a:rPr b="1"/>
              <a:t>이론</a:t>
            </a:r>
          </a:p>
          <a:p>
            <a:pPr lvl="0"/>
            <a:r>
              <a:rPr/>
              <a:t>위계적 선형모형 (Hierarchical Linear Modelling = Mixed Effect Model = Multilevel Model)의 개념</a:t>
            </a:r>
          </a:p>
          <a:p>
            <a:pPr lvl="1" indent="0" marL="1270000">
              <a:buNone/>
            </a:pPr>
            <a:r>
              <a:rPr sz="2000"/>
              <a:t>핵심어: Gauss-Markov Theorem, Nested Data, Ecological fallacy</a:t>
            </a:r>
          </a:p>
          <a:p>
            <a:pPr lvl="0"/>
            <a:r>
              <a:rPr/>
              <a:t>HLM의 유형 및 분석단계별 유의사항</a:t>
            </a:r>
          </a:p>
          <a:p>
            <a:pPr lvl="1" indent="0" marL="1270000">
              <a:buNone/>
            </a:pPr>
            <a:r>
              <a:rPr sz="2000"/>
              <a:t>핵심어: Intercept and Slopes, MLE, ICC, AIC(BIC), Deviance, Fixed and Random Effects, Within vs. Between</a:t>
            </a:r>
          </a:p>
          <a:p>
            <a:pPr lvl="0"/>
            <a:r>
              <a:rPr/>
              <a:t>Centering, Inter-Level Interaction</a:t>
            </a:r>
          </a:p>
          <a:p>
            <a:pPr lvl="0" indent="-342900" marL="342900">
              <a:buAutoNum startAt="2" type="romanLcPeriod"/>
            </a:pPr>
            <a:r>
              <a:rPr b="1"/>
              <a:t>실습:</a:t>
            </a:r>
            <a:r>
              <a:rPr/>
              <a:t> R과 Stata로 실제 데이터 분석</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spcBef>
                    <a:spcPts val="3000"/>
                  </a:spcBef>
                  <a:buNone/>
                </a:pPr>
                <a:r>
                  <a:rPr b="1"/>
                  <a:t>Model 3. One-Way ANCOVA (Cont’d)</a:t>
                </a:r>
              </a:p>
              <a:p>
                <a:pPr lvl="0"/>
                <a:r>
                  <a:rPr/>
                  <a:t>두개의 고정효과 값 추정: </a:t>
                </a:r>
                <a14:m>
                  <m:oMath xmlns:m="http://schemas.openxmlformats.org/officeDocument/2006/math">
                    <m:sSub>
                      <m:e>
                        <m:r>
                          <m:t>γ</m:t>
                        </m:r>
                      </m:e>
                      <m:sub>
                        <m:r>
                          <m:t>00</m:t>
                        </m:r>
                      </m:sub>
                    </m:sSub>
                  </m:oMath>
                </a14:m>
                <a:r>
                  <a:rPr/>
                  <a:t> = 12.658, </a:t>
                </a:r>
                <a14:m>
                  <m:oMath xmlns:m="http://schemas.openxmlformats.org/officeDocument/2006/math">
                    <m:sSub>
                      <m:e>
                        <m:r>
                          <m:t>γ</m:t>
                        </m:r>
                      </m:e>
                      <m:sub>
                        <m:r>
                          <m:t>10</m:t>
                        </m:r>
                      </m:sub>
                    </m:sSub>
                  </m:oMath>
                </a14:m>
                <a:r>
                  <a:rPr/>
                  <a:t> = 2.390</a:t>
                </a:r>
              </a:p>
              <a:p>
                <a:pPr lvl="0"/>
                <a:r>
                  <a:rPr/>
                  <a:t>SES = 0인 사람들에 대한 수학성취도가 </a:t>
                </a:r>
                <a14:m>
                  <m:oMath xmlns:m="http://schemas.openxmlformats.org/officeDocument/2006/math">
                    <m:sSub>
                      <m:e>
                        <m:r>
                          <m:t>γ</m:t>
                        </m:r>
                      </m:e>
                      <m:sub>
                        <m:r>
                          <m:t>00</m:t>
                        </m:r>
                      </m:sub>
                    </m:sSub>
                  </m:oMath>
                </a14:m>
                <a:r>
                  <a:rPr/>
                  <a:t>=12.658으로 추정되는데 평균 SES의 성적</a:t>
                </a:r>
              </a:p>
              <a:p>
                <a:pPr lvl="0"/>
                <a:r>
                  <a:rPr/>
                  <a:t>Level 1 독립변수에 의해서 설명되는 Level 1 분산의 비율</a:t>
                </a:r>
              </a:p>
              <a:p>
                <a:pPr lvl="0"/>
                <a14:m>
                  <m:oMathPara xmlns:m="http://schemas.openxmlformats.org/officeDocument/2006/math">
                    <m:oMathParaPr>
                      <m:jc m:val="center"/>
                    </m:oMathParaPr>
                    <m:oMath>
                      <m:sSubSup>
                        <m:e>
                          <m:r>
                            <m:t>R</m:t>
                          </m:r>
                        </m:e>
                        <m:sub>
                          <m:r>
                            <m:t>L</m:t>
                          </m:r>
                          <m:r>
                            <m:t>e</m:t>
                          </m:r>
                          <m:r>
                            <m:t>v</m:t>
                          </m:r>
                          <m:r>
                            <m:t>e</m:t>
                          </m:r>
                          <m:r>
                            <m:t>l</m:t>
                          </m:r>
                          <m:r>
                            <m:rPr>
                              <m:sty m:val="p"/>
                            </m:rPr>
                            <m:t>−</m:t>
                          </m:r>
                          <m:r>
                            <m:t>1</m:t>
                          </m:r>
                        </m:sub>
                        <m:sup>
                          <m:r>
                            <m:t>2</m:t>
                          </m:r>
                        </m:sup>
                      </m:sSubSup>
                      <m:r>
                        <m:rPr>
                          <m:sty m:val="p"/>
                        </m:rPr>
                        <m:t>=</m:t>
                      </m:r>
                      <m:f>
                        <m:fPr>
                          <m:type m:val="bar"/>
                        </m:fPr>
                        <m:num>
                          <m:sSubSup>
                            <m:e>
                              <m:r>
                                <m:t>σ</m:t>
                              </m:r>
                            </m:e>
                            <m:sub>
                              <m:sSub>
                                <m:e>
                                  <m:r>
                                    <m:t>ϵ</m:t>
                                  </m:r>
                                </m:e>
                                <m:sub>
                                  <m:r>
                                    <m:t>1</m:t>
                                  </m:r>
                                </m:sub>
                              </m:sSub>
                            </m:sub>
                            <m:sup>
                              <m:r>
                                <m:t>2</m:t>
                              </m:r>
                            </m:sup>
                          </m:sSubSup>
                          <m:r>
                            <m:rPr>
                              <m:sty m:val="p"/>
                            </m:rPr>
                            <m:t>−</m:t>
                          </m:r>
                          <m:sSubSup>
                            <m:e>
                              <m:r>
                                <m:t>σ</m:t>
                              </m:r>
                            </m:e>
                            <m:sub>
                              <m:sSub>
                                <m:e>
                                  <m:r>
                                    <m:t>ϵ</m:t>
                                  </m:r>
                                </m:e>
                                <m:sub>
                                  <m:r>
                                    <m:t>2</m:t>
                                  </m:r>
                                </m:sub>
                              </m:sSub>
                            </m:sub>
                            <m:sup>
                              <m:r>
                                <m:t>2</m:t>
                              </m:r>
                            </m:sup>
                          </m:sSubSup>
                        </m:num>
                        <m:den>
                          <m:sSubSup>
                            <m:e>
                              <m:r>
                                <m:t>σ</m:t>
                              </m:r>
                            </m:e>
                            <m:sub>
                              <m:sSub>
                                <m:e>
                                  <m:r>
                                    <m:t>ϵ</m:t>
                                  </m:r>
                                </m:e>
                                <m:sub>
                                  <m:r>
                                    <m:t>1</m:t>
                                  </m:r>
                                </m:sub>
                              </m:sSub>
                            </m:sub>
                            <m:sup>
                              <m:r>
                                <m:t>2</m:t>
                              </m:r>
                            </m:sup>
                          </m:sSubSup>
                        </m:den>
                      </m:f>
                      <m:r>
                        <m:rPr>
                          <m:sty m:val="p"/>
                        </m:rPr>
                        <m:t>=</m:t>
                      </m:r>
                      <m:f>
                        <m:fPr>
                          <m:type m:val="bar"/>
                        </m:fPr>
                        <m:num>
                          <m:r>
                            <m:t>39.148</m:t>
                          </m:r>
                          <m:r>
                            <m:rPr>
                              <m:sty m:val="p"/>
                            </m:rPr>
                            <m:t>−</m:t>
                          </m:r>
                          <m:r>
                            <m:t>37.034</m:t>
                          </m:r>
                        </m:num>
                        <m:den>
                          <m:r>
                            <m:t>39.148</m:t>
                          </m:r>
                        </m:den>
                      </m:f>
                      <m:r>
                        <m:rPr>
                          <m:sty m:val="p"/>
                        </m:rPr>
                        <m:t>=</m:t>
                      </m:r>
                      <m:r>
                        <m:t>0.054</m:t>
                      </m:r>
                    </m:oMath>
                  </m:oMathPara>
                </a14:m>
              </a:p>
              <a:p>
                <a:pPr lvl="0"/>
                <a:r>
                  <a:rPr/>
                  <a:t>Level 1 독립변수에 의해서 설명되는 전체 분산의 비율</a:t>
                </a:r>
              </a:p>
              <a:p>
                <a:pPr lvl="0"/>
                <a14:m>
                  <m:oMathPara xmlns:m="http://schemas.openxmlformats.org/officeDocument/2006/math">
                    <m:oMathParaPr>
                      <m:jc m:val="center"/>
                    </m:oMathParaPr>
                    <m:oMath>
                      <m:sSubSup>
                        <m:e>
                          <m:r>
                            <m:t>R</m:t>
                          </m:r>
                        </m:e>
                        <m:sub>
                          <m:r>
                            <m:t>t</m:t>
                          </m:r>
                          <m:r>
                            <m:t>o</m:t>
                          </m:r>
                          <m:r>
                            <m:t>t</m:t>
                          </m:r>
                        </m:sub>
                        <m:sup>
                          <m:r>
                            <m:t>2</m:t>
                          </m:r>
                        </m:sup>
                      </m:sSubSup>
                      <m:r>
                        <m:rPr>
                          <m:sty m:val="p"/>
                        </m:rPr>
                        <m:t>=</m:t>
                      </m:r>
                      <m:f>
                        <m:fPr>
                          <m:type m:val="bar"/>
                        </m:fPr>
                        <m:num>
                          <m:d>
                            <m:dPr>
                              <m:begChr m:val="("/>
                              <m:endChr m:val=")"/>
                              <m:sepChr m:val=""/>
                              <m:grow/>
                            </m:dPr>
                            <m:e>
                              <m:sSubSup>
                                <m:e>
                                  <m:r>
                                    <m:t>σ</m:t>
                                  </m:r>
                                </m:e>
                                <m:sub>
                                  <m:sSub>
                                    <m:e>
                                      <m:r>
                                        <m:t>v</m:t>
                                      </m:r>
                                    </m:e>
                                    <m:sub>
                                      <m:r>
                                        <m:t>01</m:t>
                                      </m:r>
                                    </m:sub>
                                  </m:sSub>
                                </m:sub>
                                <m:sup>
                                  <m:r>
                                    <m:t>2</m:t>
                                  </m:r>
                                </m:sup>
                              </m:sSubSup>
                              <m:r>
                                <m:rPr>
                                  <m:sty m:val="p"/>
                                </m:rPr>
                                <m:t>+</m:t>
                              </m:r>
                              <m:sSubSup>
                                <m:e>
                                  <m:r>
                                    <m:t>σ</m:t>
                                  </m:r>
                                </m:e>
                                <m:sub>
                                  <m:sSub>
                                    <m:e>
                                      <m:r>
                                        <m:t>ϵ</m:t>
                                      </m:r>
                                    </m:e>
                                    <m:sub>
                                      <m:r>
                                        <m:t>1</m:t>
                                      </m:r>
                                    </m:sub>
                                  </m:sSub>
                                </m:sub>
                                <m:sup>
                                  <m:r>
                                    <m:t>2</m:t>
                                  </m:r>
                                </m:sup>
                              </m:sSubSup>
                            </m:e>
                          </m:d>
                          <m:r>
                            <m:rPr>
                              <m:sty m:val="p"/>
                            </m:rPr>
                            <m:t>−</m:t>
                          </m:r>
                          <m:d>
                            <m:dPr>
                              <m:begChr m:val="("/>
                              <m:endChr m:val=")"/>
                              <m:sepChr m:val=""/>
                              <m:grow/>
                            </m:dPr>
                            <m:e>
                              <m:sSubSup>
                                <m:e>
                                  <m:r>
                                    <m:t>σ</m:t>
                                  </m:r>
                                </m:e>
                                <m:sub>
                                  <m:sSub>
                                    <m:e>
                                      <m:r>
                                        <m:t>v</m:t>
                                      </m:r>
                                    </m:e>
                                    <m:sub>
                                      <m:r>
                                        <m:t>02</m:t>
                                      </m:r>
                                    </m:sub>
                                  </m:sSub>
                                </m:sub>
                                <m:sup>
                                  <m:r>
                                    <m:t>2</m:t>
                                  </m:r>
                                </m:sup>
                              </m:sSubSup>
                              <m:r>
                                <m:rPr>
                                  <m:sty m:val="p"/>
                                </m:rPr>
                                <m:t>+</m:t>
                              </m:r>
                              <m:sSubSup>
                                <m:e>
                                  <m:r>
                                    <m:t>σ</m:t>
                                  </m:r>
                                </m:e>
                                <m:sub>
                                  <m:sSub>
                                    <m:e>
                                      <m:r>
                                        <m:t>ϵ</m:t>
                                      </m:r>
                                    </m:e>
                                    <m:sub>
                                      <m:r>
                                        <m:t>2</m:t>
                                      </m:r>
                                    </m:sub>
                                  </m:sSub>
                                </m:sub>
                                <m:sup>
                                  <m:r>
                                    <m:t>2</m:t>
                                  </m:r>
                                </m:sup>
                              </m:sSubSup>
                            </m:e>
                          </m:d>
                        </m:num>
                        <m:den>
                          <m:sSubSup>
                            <m:e>
                              <m:r>
                                <m:t>σ</m:t>
                              </m:r>
                            </m:e>
                            <m:sub>
                              <m:sSub>
                                <m:e>
                                  <m:r>
                                    <m:t>v</m:t>
                                  </m:r>
                                </m:e>
                                <m:sub>
                                  <m:r>
                                    <m:t>01</m:t>
                                  </m:r>
                                </m:sub>
                              </m:sSub>
                            </m:sub>
                            <m:sup>
                              <m:r>
                                <m:t>2</m:t>
                              </m:r>
                            </m:sup>
                          </m:sSubSup>
                          <m:r>
                            <m:rPr>
                              <m:sty m:val="p"/>
                            </m:rPr>
                            <m:t>+</m:t>
                          </m:r>
                          <m:sSubSup>
                            <m:e>
                              <m:r>
                                <m:t>σ</m:t>
                              </m:r>
                            </m:e>
                            <m:sub>
                              <m:sSub>
                                <m:e>
                                  <m:r>
                                    <m:t>ϵ</m:t>
                                  </m:r>
                                </m:e>
                                <m:sub>
                                  <m:r>
                                    <m:t>1</m:t>
                                  </m:r>
                                </m:sub>
                              </m:sSub>
                            </m:sub>
                            <m:sup>
                              <m:r>
                                <m:t>2</m:t>
                              </m:r>
                            </m:sup>
                          </m:sSubSup>
                        </m:den>
                      </m:f>
                      <m:r>
                        <m:rPr>
                          <m:sty m:val="p"/>
                        </m:rPr>
                        <m:t>=</m:t>
                      </m:r>
                      <m:f>
                        <m:fPr>
                          <m:type m:val="bar"/>
                        </m:fPr>
                        <m:num>
                          <m:d>
                            <m:dPr>
                              <m:begChr m:val="("/>
                              <m:endChr m:val=")"/>
                              <m:sepChr m:val=""/>
                              <m:grow/>
                            </m:dPr>
                            <m:e>
                              <m:r>
                                <m:t>8.553</m:t>
                              </m:r>
                              <m:r>
                                <m:rPr>
                                  <m:sty m:val="p"/>
                                </m:rPr>
                                <m:t>+</m:t>
                              </m:r>
                              <m:r>
                                <m:t>39.148</m:t>
                              </m:r>
                            </m:e>
                          </m:d>
                          <m:r>
                            <m:rPr>
                              <m:sty m:val="p"/>
                            </m:rPr>
                            <m:t>−</m:t>
                          </m:r>
                          <m:d>
                            <m:dPr>
                              <m:begChr m:val="("/>
                              <m:endChr m:val=")"/>
                              <m:sepChr m:val=""/>
                              <m:grow/>
                            </m:dPr>
                            <m:e>
                              <m:r>
                                <m:t>4.768</m:t>
                              </m:r>
                              <m:r>
                                <m:rPr>
                                  <m:sty m:val="p"/>
                                </m:rPr>
                                <m:t>+</m:t>
                              </m:r>
                              <m:r>
                                <m:t>37.034</m:t>
                              </m:r>
                            </m:e>
                          </m:d>
                        </m:num>
                        <m:den>
                          <m:d>
                            <m:dPr>
                              <m:begChr m:val="("/>
                              <m:endChr m:val=")"/>
                              <m:sepChr m:val=""/>
                              <m:grow/>
                            </m:dPr>
                            <m:e>
                              <m:r>
                                <m:t>8.553</m:t>
                              </m:r>
                              <m:r>
                                <m:rPr>
                                  <m:sty m:val="p"/>
                                </m:rPr>
                                <m:t>+</m:t>
                              </m:r>
                              <m:r>
                                <m:t>39.148</m:t>
                              </m:r>
                            </m:e>
                          </m:d>
                        </m:den>
                      </m:f>
                      <m:r>
                        <m:rPr>
                          <m:sty m:val="p"/>
                        </m:rPr>
                        <m:t>=</m:t>
                      </m:r>
                      <m:r>
                        <m:t>0.124</m:t>
                      </m:r>
                    </m:oMath>
                  </m:oMathPara>
                </a14:m>
              </a:p>
              <a:p>
                <a:pPr lvl="0"/>
                <a:r>
                  <a:rPr/>
                  <a:t>Students’ SES explained 12% of the total variance in math achievement. (ICC보다 설명된 분산에 해당하는 값을 제시하는 것이 HLM을 정당화하기에 더 적절할 수 있음)</a:t>
                </a:r>
              </a:p>
              <a:p>
                <a:pPr lvl="0"/>
                <a14:m>
                  <m:oMath xmlns:m="http://schemas.openxmlformats.org/officeDocument/2006/math">
                    <m:acc>
                      <m:accPr>
                        <m:chr m:val="‾"/>
                      </m:accPr>
                      <m:e>
                        <m:sSub>
                          <m:e>
                            <m:r>
                              <m:t>X</m:t>
                            </m:r>
                          </m:e>
                          <m:sub>
                            <m:r>
                              <m:rPr>
                                <m:sty m:val="p"/>
                              </m:rPr>
                              <m:t>.</m:t>
                            </m:r>
                            <m:r>
                              <m:t>j</m:t>
                            </m:r>
                          </m:sub>
                        </m:sSub>
                      </m:e>
                    </m:acc>
                  </m:oMath>
                </a14:m>
                <a:r>
                  <a:rPr/>
                  <a:t>: Group Mean, </a:t>
                </a:r>
                <a14:m>
                  <m:oMath xmlns:m="http://schemas.openxmlformats.org/officeDocument/2006/math">
                    <m:acc>
                      <m:accPr>
                        <m:chr m:val="‾"/>
                      </m:accPr>
                      <m:e>
                        <m:sSub>
                          <m:e>
                            <m:r>
                              <m:t>X</m:t>
                            </m:r>
                          </m:e>
                          <m:sub>
                            <m:r>
                              <m:rPr>
                                <m:sty m:val="p"/>
                              </m:rPr>
                              <m:t>.</m:t>
                            </m:r>
                            <m:r>
                              <m:rPr>
                                <m:sty m:val="p"/>
                              </m:rPr>
                              <m:t>.</m:t>
                            </m:r>
                          </m:sub>
                        </m:sSub>
                      </m:e>
                    </m:acc>
                  </m:oMath>
                </a14:m>
                <a:r>
                  <a:rPr/>
                  <a:t>: Grand Mean  </a:t>
                </a:r>
              </a:p>
              <a:p>
                <a:pPr lvl="0" indent="0" marL="0">
                  <a:buNone/>
                </a:pPr>
                <a14:m>
                  <m:oMathPara xmlns:m="http://schemas.openxmlformats.org/officeDocument/2006/math">
                    <m:oMathParaPr>
                      <m:jc m:val="center"/>
                    </m:oMathParaPr>
                    <m:oMath>
                      <m:sSub>
                        <m:e>
                          <m:r>
                            <m:t>β</m:t>
                          </m:r>
                        </m:e>
                        <m:sub>
                          <m:r>
                            <m:t>0</m:t>
                          </m:r>
                          <m:r>
                            <m:t>j</m:t>
                          </m:r>
                        </m:sub>
                      </m:sSub>
                      <m:r>
                        <m:rPr>
                          <m:sty m:val="p"/>
                        </m:rPr>
                        <m:t>=</m:t>
                      </m:r>
                      <m:sSub>
                        <m:e>
                          <m:r>
                            <m:t>u</m:t>
                          </m:r>
                        </m:e>
                        <m:sub>
                          <m:r>
                            <m:t>j</m:t>
                          </m:r>
                        </m:sub>
                      </m:sSub>
                      <m:r>
                        <m:rPr>
                          <m:sty m:val="p"/>
                        </m:rPr>
                        <m:t>−</m:t>
                      </m:r>
                      <m:sSub>
                        <m:e>
                          <m:r>
                            <m:t>β</m:t>
                          </m:r>
                        </m:e>
                        <m:sub>
                          <m:r>
                            <m:t>1</m:t>
                          </m:r>
                          <m:r>
                            <m:t>j</m:t>
                          </m:r>
                        </m:sub>
                      </m:sSub>
                      <m:d>
                        <m:dPr>
                          <m:begChr m:val="("/>
                          <m:endChr m:val=")"/>
                          <m:sepChr m:val=""/>
                          <m:grow/>
                        </m:dPr>
                        <m:e>
                          <m:sSub>
                            <m:e>
                              <m:acc>
                                <m:accPr>
                                  <m:chr m:val="‾"/>
                                </m:accPr>
                                <m:e>
                                  <m:r>
                                    <m:t>X</m:t>
                                  </m:r>
                                </m:e>
                              </m:acc>
                            </m:e>
                            <m:sub>
                              <m:r>
                                <m:rPr>
                                  <m:sty m:val="p"/>
                                </m:rPr>
                                <m:t>.</m:t>
                              </m:r>
                              <m:r>
                                <m:t>j</m:t>
                              </m:r>
                            </m:sub>
                          </m:sSub>
                          <m:r>
                            <m:rPr>
                              <m:sty m:val="p"/>
                            </m:rPr>
                            <m:t>−</m:t>
                          </m:r>
                          <m:sSub>
                            <m:e>
                              <m:acc>
                                <m:accPr>
                                  <m:chr m:val="‾"/>
                                </m:accPr>
                                <m:e>
                                  <m:r>
                                    <m:t>X</m:t>
                                  </m:r>
                                </m:e>
                              </m:acc>
                            </m:e>
                            <m:sub>
                              <m:r>
                                <m:rPr>
                                  <m:sty m:val="p"/>
                                </m:rPr>
                                <m:t>.</m:t>
                              </m:r>
                              <m:r>
                                <m:rPr>
                                  <m:sty m:val="p"/>
                                </m:rPr>
                                <m:t>.</m:t>
                              </m:r>
                            </m:sub>
                          </m:sSub>
                        </m:e>
                      </m:d>
                    </m:oMath>
                  </m:oMathPara>
                </a14:m>
              </a:p>
              <a:p>
                <a:pPr lvl="0"/>
                <a:r>
                  <a:rPr/>
                  <a:t>Grand-mean centered 모형에서 절편은 각 집단의 평균에서 predictor의 집단평균과 전체평균의 편차를 반영한 adjustment 를 뺀 값</a:t>
                </a:r>
              </a:p>
              <a:p>
                <a:pPr lvl="0" indent="0" marL="0">
                  <a:spcBef>
                    <a:spcPts val="3000"/>
                  </a:spcBef>
                  <a:buNone/>
                </a:pPr>
                <a:r>
                  <a:rPr b="1"/>
                  <a:t>Model 3. One-Way ANCOVA: Visulization</a:t>
                </a:r>
              </a:p>
              <a:p>
                <a:pPr lvl="0" indent="0" marL="0">
                  <a:buNone/>
                </a:pPr>
              </a:p>
              <a:p>
                <a:pPr lvl="0" indent="0" marL="0">
                  <a:spcBef>
                    <a:spcPts val="3000"/>
                  </a:spcBef>
                  <a:buNone/>
                </a:pPr>
                <a:r>
                  <a:rPr b="1"/>
                  <a:t>Model 3. One-Way ANCOVA: Visulization</a:t>
                </a:r>
              </a:p>
              <a:p>
                <a:pPr lvl="0" indent="0" marL="0">
                  <a:buNone/>
                </a:pPr>
              </a:p>
              <a:p>
                <a:pPr lvl="0" indent="0" marL="0">
                  <a:spcBef>
                    <a:spcPts val="3000"/>
                  </a:spcBef>
                  <a:buNone/>
                </a:pPr>
                <a:r>
                  <a:rPr b="1"/>
                  <a:t>Model 4. Random-Coefficient Model</a:t>
                </a:r>
              </a:p>
              <a:p>
                <a:pPr lvl="0"/>
                <a:r>
                  <a:rPr/>
                  <a:t>Level-1의 절편과 기울기 모두를 random하게 변화하도록 모델링하지만 그러나 절편과 기울기의 random성에서 기인하는 구체적 variation에 대한 예측이나 모델링은 하지 않음 (hence “unconditional” model (NOT fully !))</a:t>
                </a:r>
              </a:p>
              <a:p>
                <a:pPr lvl="0"/>
                <a:r>
                  <a:rPr/>
                  <a:t>목적: To investigate whether effects of level-1 predictors vary between level-2 units  </a:t>
                </a:r>
              </a:p>
              <a:p>
                <a:pPr lvl="0" indent="0" marL="0">
                  <a:buNone/>
                </a:pPr>
                <a:r>
                  <a:rPr/>
                  <a:t>e.g. SES에 의한 학생들간 수학 성취도 수준 차이가 학교별로 서로 다르게 나타나는가?</a:t>
                </a:r>
              </a:p>
              <a:p>
                <a:pPr lvl="0"/>
                <a:r>
                  <a:rPr/>
                  <a:t>level-1 predictors should be group-mean centered</a:t>
                </a:r>
              </a:p>
              <a:p>
                <a:pPr lvl="1"/>
                <a:r>
                  <a:rPr/>
                  <a:t>Level 1: </a:t>
                </a:r>
                <a14:m>
                  <m:oMath xmlns:m="http://schemas.openxmlformats.org/officeDocument/2006/math">
                    <m:sSub>
                      <m:e>
                        <m:r>
                          <m:t>Y</m:t>
                        </m:r>
                      </m:e>
                      <m:sub>
                        <m:r>
                          <m:t>i</m:t>
                        </m:r>
                        <m:r>
                          <m:t>j</m:t>
                        </m:r>
                      </m:sub>
                    </m:sSub>
                    <m:r>
                      <m:rPr>
                        <m:sty m:val="p"/>
                      </m:rPr>
                      <m:t>=</m:t>
                    </m:r>
                    <m:sSub>
                      <m:e>
                        <m:r>
                          <m:t>β</m:t>
                        </m:r>
                      </m:e>
                      <m:sub>
                        <m:r>
                          <m:t>0</m:t>
                        </m:r>
                        <m:r>
                          <m:t>j</m:t>
                        </m:r>
                      </m:sub>
                    </m:sSub>
                    <m:r>
                      <m:rPr>
                        <m:sty m:val="p"/>
                      </m:rPr>
                      <m:t>+</m:t>
                    </m:r>
                    <m:sSub>
                      <m:e>
                        <m:r>
                          <m:t>β</m:t>
                        </m:r>
                      </m:e>
                      <m:sub>
                        <m:r>
                          <m:t>1</m:t>
                        </m:r>
                        <m:r>
                          <m:t>j</m:t>
                        </m:r>
                      </m:sub>
                    </m:sSub>
                    <m:sSub>
                      <m:e>
                        <m:r>
                          <m:t>X</m:t>
                        </m:r>
                      </m:e>
                      <m:sub>
                        <m:r>
                          <m:t>i</m:t>
                        </m:r>
                        <m:r>
                          <m:t>j</m:t>
                        </m:r>
                      </m:sub>
                    </m:sSub>
                    <m:r>
                      <m:rPr>
                        <m:sty m:val="p"/>
                      </m:rPr>
                      <m:t>+</m:t>
                    </m:r>
                    <m:sSub>
                      <m:e>
                        <m:r>
                          <m:t>ϵ</m:t>
                        </m:r>
                      </m:e>
                      <m:sub>
                        <m:r>
                          <m:t>i</m:t>
                        </m:r>
                        <m:r>
                          <m:t>j</m:t>
                        </m:r>
                      </m:sub>
                    </m:sSub>
                    <m:r>
                      <m:t> </m:t>
                    </m:r>
                    <m:sSub>
                      <m:e>
                        <m:r>
                          <m:t>ϵ</m:t>
                        </m:r>
                      </m:e>
                      <m:sub>
                        <m:r>
                          <m:t>i</m:t>
                        </m:r>
                        <m:r>
                          <m:t>j</m:t>
                        </m:r>
                      </m:sub>
                    </m:sSub>
                    <m:r>
                      <m:rPr>
                        <m:sty m:val="p"/>
                      </m:rPr>
                      <m:t>∼</m:t>
                    </m:r>
                    <m:r>
                      <m:t>N</m:t>
                    </m:r>
                    <m:d>
                      <m:dPr>
                        <m:begChr m:val="("/>
                        <m:endChr m:val=")"/>
                        <m:sepChr m:val=""/>
                        <m:grow/>
                      </m:dPr>
                      <m:e>
                        <m:r>
                          <m:t>0</m:t>
                        </m:r>
                        <m:r>
                          <m:rPr>
                            <m:sty m:val="p"/>
                          </m:rPr>
                          <m:t>,</m:t>
                        </m:r>
                        <m:sSup>
                          <m:e>
                            <m:r>
                              <m:t>σ</m:t>
                            </m:r>
                          </m:e>
                          <m:sup>
                            <m:r>
                              <m:t>2</m:t>
                            </m:r>
                          </m:sup>
                        </m:sSup>
                      </m:e>
                    </m:d>
                  </m:oMath>
                </a14:m>
              </a:p>
              <a:p>
                <a:pPr lvl="1"/>
                <a:r>
                  <a:rPr/>
                  <a:t>Level 2 intercept: </a:t>
                </a:r>
                <a14:m>
                  <m:oMath xmlns:m="http://schemas.openxmlformats.org/officeDocument/2006/math">
                    <m:sSub>
                      <m:e>
                        <m:r>
                          <m:t>β</m:t>
                        </m:r>
                      </m:e>
                      <m:sub>
                        <m:r>
                          <m:t>0</m:t>
                        </m:r>
                        <m:r>
                          <m:t>i</m:t>
                        </m:r>
                      </m:sub>
                    </m:sSub>
                    <m:r>
                      <m:rPr>
                        <m:sty m:val="p"/>
                      </m:rPr>
                      <m:t>=</m:t>
                    </m:r>
                    <m:sSub>
                      <m:e>
                        <m:r>
                          <m:t>γ</m:t>
                        </m:r>
                      </m:e>
                      <m:sub>
                        <m:r>
                          <m:t>00</m:t>
                        </m:r>
                      </m:sub>
                    </m:sSub>
                    <m:r>
                      <m:rPr>
                        <m:sty m:val="p"/>
                      </m:rPr>
                      <m:t>+</m:t>
                    </m:r>
                    <m:sSub>
                      <m:e>
                        <m:r>
                          <m:t>u</m:t>
                        </m:r>
                      </m:e>
                      <m:sub>
                        <m:r>
                          <m:t>0</m:t>
                        </m:r>
                        <m:r>
                          <m:t>j</m:t>
                        </m:r>
                      </m:sub>
                    </m:sSub>
                    <m:r>
                      <m:t> </m:t>
                    </m:r>
                    <m:sSub>
                      <m:e>
                        <m:r>
                          <m:t>u</m:t>
                        </m:r>
                      </m:e>
                      <m:sub>
                        <m:r>
                          <m:t>0</m:t>
                        </m:r>
                        <m:r>
                          <m:t>j</m:t>
                        </m:r>
                      </m:sub>
                    </m:sSub>
                    <m:r>
                      <m:rPr>
                        <m:sty m:val="p"/>
                      </m:rPr>
                      <m:t>∼</m:t>
                    </m:r>
                    <m:r>
                      <m:t>N</m:t>
                    </m:r>
                    <m:d>
                      <m:dPr>
                        <m:begChr m:val="("/>
                        <m:endChr m:val=")"/>
                        <m:sepChr m:val=""/>
                        <m:grow/>
                      </m:dPr>
                      <m:e>
                        <m:r>
                          <m:t>0</m:t>
                        </m:r>
                        <m:r>
                          <m:rPr>
                            <m:sty m:val="p"/>
                          </m:rPr>
                          <m:t>,</m:t>
                        </m:r>
                        <m:sSub>
                          <m:e>
                            <m:r>
                              <m:t>τ</m:t>
                            </m:r>
                          </m:e>
                          <m:sub>
                            <m:r>
                              <m:t>00</m:t>
                            </m:r>
                          </m:sub>
                        </m:sSub>
                      </m:e>
                    </m:d>
                  </m:oMath>
                </a14:m>
              </a:p>
              <a:p>
                <a:pPr lvl="1"/>
                <a:r>
                  <a:rPr b="1"/>
                  <a:t>Level 2 slope</a:t>
                </a:r>
                <a:r>
                  <a:rPr/>
                  <a:t>: </a:t>
                </a:r>
                <a14:m>
                  <m:oMath xmlns:m="http://schemas.openxmlformats.org/officeDocument/2006/math">
                    <m:sSub>
                      <m:e>
                        <m:r>
                          <m:t>β</m:t>
                        </m:r>
                      </m:e>
                      <m:sub>
                        <m:r>
                          <m:t>1</m:t>
                        </m:r>
                        <m:r>
                          <m:t>j</m:t>
                        </m:r>
                      </m:sub>
                    </m:sSub>
                    <m:r>
                      <m:rPr>
                        <m:sty m:val="p"/>
                      </m:rPr>
                      <m:t>=</m:t>
                    </m:r>
                    <m:sSub>
                      <m:e>
                        <m:r>
                          <m:t>γ</m:t>
                        </m:r>
                      </m:e>
                      <m:sub>
                        <m:r>
                          <m:t>10</m:t>
                        </m:r>
                      </m:sub>
                    </m:sSub>
                    <m:r>
                      <m:rPr>
                        <m:sty m:val="p"/>
                      </m:rPr>
                      <m:t>+</m:t>
                    </m:r>
                    <m:sSub>
                      <m:e>
                        <m:r>
                          <m:t>u</m:t>
                        </m:r>
                      </m:e>
                      <m:sub>
                        <m:r>
                          <m:t>1</m:t>
                        </m:r>
                        <m:r>
                          <m:t>j</m:t>
                        </m:r>
                      </m:sub>
                    </m:sSub>
                    <m:r>
                      <m:t> </m:t>
                    </m:r>
                    <m:sSub>
                      <m:e>
                        <m:r>
                          <m:t>u</m:t>
                        </m:r>
                      </m:e>
                      <m:sub>
                        <m:r>
                          <m:t>1</m:t>
                        </m:r>
                        <m:r>
                          <m:t>j</m:t>
                        </m:r>
                      </m:sub>
                    </m:sSub>
                    <m:r>
                      <m:rPr>
                        <m:sty m:val="p"/>
                      </m:rPr>
                      <m:t>∼</m:t>
                    </m:r>
                    <m:r>
                      <m:t>N</m:t>
                    </m:r>
                    <m:d>
                      <m:dPr>
                        <m:begChr m:val="("/>
                        <m:endChr m:val=")"/>
                        <m:sepChr m:val=""/>
                        <m:grow/>
                      </m:dPr>
                      <m:e>
                        <m:r>
                          <m:t>0</m:t>
                        </m:r>
                        <m:r>
                          <m:rPr>
                            <m:sty m:val="p"/>
                          </m:rPr>
                          <m:t>,</m:t>
                        </m:r>
                        <m:sSub>
                          <m:e>
                            <m:r>
                              <m:t>τ</m:t>
                            </m:r>
                          </m:e>
                          <m:sub>
                            <m:r>
                              <m:t>11</m:t>
                            </m:r>
                          </m:sub>
                        </m:sSub>
                      </m:e>
                    </m:d>
                  </m:oMath>
                </a14:m>
              </a:p>
              <a:p>
                <a:pPr lvl="0"/>
                <a14:m>
                  <m:oMath xmlns:m="http://schemas.openxmlformats.org/officeDocument/2006/math">
                    <m:sSub>
                      <m:e>
                        <m:r>
                          <m:t>β</m:t>
                        </m:r>
                      </m:e>
                      <m:sub>
                        <m:r>
                          <m:t>0</m:t>
                        </m:r>
                        <m:r>
                          <m:t>j</m:t>
                        </m:r>
                      </m:sub>
                    </m:sSub>
                  </m:oMath>
                </a14:m>
                <a:r>
                  <a:rPr/>
                  <a:t>: 집단 j의 절편, </a:t>
                </a:r>
                <a14:m>
                  <m:oMath xmlns:m="http://schemas.openxmlformats.org/officeDocument/2006/math">
                    <m:sSub>
                      <m:e>
                        <m:r>
                          <m:t>β</m:t>
                        </m:r>
                      </m:e>
                      <m:sub>
                        <m:r>
                          <m:t>1</m:t>
                        </m:r>
                        <m:r>
                          <m:t>j</m:t>
                        </m:r>
                      </m:sub>
                    </m:sSub>
                  </m:oMath>
                </a14:m>
                <a:r>
                  <a:rPr/>
                  <a:t>: 집단 j의 기울기</a:t>
                </a:r>
              </a:p>
              <a:p>
                <a:pPr lvl="0"/>
                <a14:m>
                  <m:oMath xmlns:m="http://schemas.openxmlformats.org/officeDocument/2006/math">
                    <m:sSub>
                      <m:e>
                        <m:r>
                          <m:t>γ</m:t>
                        </m:r>
                      </m:e>
                      <m:sub>
                        <m:r>
                          <m:t>00</m:t>
                        </m:r>
                      </m:sub>
                    </m:sSub>
                  </m:oMath>
                </a14:m>
                <a:r>
                  <a:rPr/>
                  <a:t>: Level-2 집단들의 평균 절편, </a:t>
                </a:r>
                <a14:m>
                  <m:oMath xmlns:m="http://schemas.openxmlformats.org/officeDocument/2006/math">
                    <m:sSub>
                      <m:e>
                        <m:r>
                          <m:t>γ</m:t>
                        </m:r>
                      </m:e>
                      <m:sub>
                        <m:r>
                          <m:t>10</m:t>
                        </m:r>
                      </m:sub>
                    </m:sSub>
                  </m:oMath>
                </a14:m>
                <a:r>
                  <a:rPr/>
                  <a:t>: Level-2 집단들의 평균 기울기  </a:t>
                </a:r>
              </a:p>
              <a:p>
                <a:pPr lvl="0"/>
                <a:r>
                  <a:rPr b="1"/>
                  <a:t>해석</a:t>
                </a:r>
                <a:r>
                  <a:rPr/>
                  <a:t>: </a:t>
                </a:r>
                <a14:m>
                  <m:oMath xmlns:m="http://schemas.openxmlformats.org/officeDocument/2006/math">
                    <m:sSub>
                      <m:e>
                        <m:r>
                          <m:t>τ</m:t>
                        </m:r>
                      </m:e>
                      <m:sub>
                        <m:r>
                          <m:t>00</m:t>
                        </m:r>
                      </m:sub>
                    </m:sSub>
                  </m:oMath>
                </a14:m>
                <a:r>
                  <a:rPr/>
                  <a:t> 값이 크다면 학교 간 수학성취도 평균에 격차가 큼, </a:t>
                </a:r>
                <a14:m>
                  <m:oMath xmlns:m="http://schemas.openxmlformats.org/officeDocument/2006/math">
                    <m:sSub>
                      <m:e>
                        <m:r>
                          <m:t>τ</m:t>
                        </m:r>
                      </m:e>
                      <m:sub>
                        <m:r>
                          <m:t>11</m:t>
                        </m:r>
                      </m:sub>
                    </m:sSub>
                  </m:oMath>
                </a14:m>
                <a:r>
                  <a:rPr/>
                  <a:t>의 값이 크다면 학교에 따라 가정배경(SES)으로 학생들의 수학성취도가 차별되는 수준에 큰 차이가 있다는 것, </a:t>
                </a:r>
                <a14:m>
                  <m:oMath xmlns:m="http://schemas.openxmlformats.org/officeDocument/2006/math">
                    <m:sSub>
                      <m:e>
                        <m:r>
                          <m:t>τ</m:t>
                        </m:r>
                      </m:e>
                      <m:sub>
                        <m:r>
                          <m:t>01</m:t>
                        </m:r>
                      </m:sub>
                    </m:sSub>
                    <m:r>
                      <m:rPr>
                        <m:sty m:val="p"/>
                      </m:rPr>
                      <m:t>&gt;</m:t>
                    </m:r>
                    <m:r>
                      <m:t>0</m:t>
                    </m:r>
                  </m:oMath>
                </a14:m>
                <a:r>
                  <a:rPr/>
                  <a:t>이러면 학교 평균(</a:t>
                </a:r>
                <a14:m>
                  <m:oMath xmlns:m="http://schemas.openxmlformats.org/officeDocument/2006/math">
                    <m:sSub>
                      <m:e>
                        <m:r>
                          <m:t>β</m:t>
                        </m:r>
                      </m:e>
                      <m:sub>
                        <m:r>
                          <m:t>0</m:t>
                        </m:r>
                        <m:r>
                          <m:t>j</m:t>
                        </m:r>
                      </m:sub>
                    </m:sSub>
                  </m:oMath>
                </a14:m>
                <a:r>
                  <a:rPr/>
                  <a:t>)이 높은 학교에서 SES 에 의한 차별효과(</a:t>
                </a:r>
                <a14:m>
                  <m:oMath xmlns:m="http://schemas.openxmlformats.org/officeDocument/2006/math">
                    <m:sSub>
                      <m:e>
                        <m:r>
                          <m:t>β</m:t>
                        </m:r>
                      </m:e>
                      <m:sub>
                        <m:r>
                          <m:t>1</m:t>
                        </m:r>
                        <m:r>
                          <m:t>j</m:t>
                        </m:r>
                      </m:sub>
                    </m:sSub>
                  </m:oMath>
                </a14:m>
                <a:r>
                  <a:rPr/>
                  <a:t>)가 더 큰 것이고 음수면 그 반대이다.</a:t>
                </a:r>
              </a:p>
              <a:p>
                <a:pPr lvl="0" indent="0" marL="0">
                  <a:spcBef>
                    <a:spcPts val="3000"/>
                  </a:spcBef>
                  <a:buNone/>
                </a:pPr>
                <a:r>
                  <a:rPr b="1"/>
                  <a:t>Model 4. Random-Coefficient Model (Cont’d)</a:t>
                </a:r>
              </a:p>
              <a:p>
                <a:pPr lvl="0" indent="0" marL="0">
                  <a:buNone/>
                </a:pPr>
                <a:br/>
              </a:p>
              <a:p>
                <a:pPr lvl="0" indent="0" marL="0">
                  <a:buNone/>
                </a:pPr>
                <a14:m>
                  <m:oMathPara xmlns:m="http://schemas.openxmlformats.org/officeDocument/2006/math">
                    <m:oMathParaPr>
                      <m:jc m:val="center"/>
                    </m:oMathParaPr>
                    <m:oMath>
                      <m:r>
                        <m:t>V</m:t>
                      </m:r>
                      <m:r>
                        <m:t>a</m:t>
                      </m:r>
                      <m:r>
                        <m:t>r</m:t>
                      </m:r>
                      <m:d>
                        <m:dPr>
                          <m:begChr m:val="("/>
                          <m:endChr m:val=")"/>
                          <m:sepChr m:val=""/>
                          <m:grow/>
                        </m:dPr>
                        <m:e>
                          <m:d>
                            <m:dPr>
                              <m:begChr m:val="["/>
                              <m:endChr m:val="]"/>
                              <m:sepChr m:val=""/>
                              <m:grow/>
                            </m:dPr>
                            <m:e>
                              <m:m>
                                <m:mPr>
                                  <m:baseJc m:val="center"/>
                                  <m:plcHide m:val="1"/>
                                  <m:mcs>
                                    <m:mc>
                                      <m:mcPr>
                                        <m:mcJc m:val="center"/>
                                        <m:count m:val="1"/>
                                      </m:mcPr>
                                    </m:mc>
                                  </m:mcs>
                                </m:mPr>
                                <m:mr>
                                  <m:e>
                                    <m:sSub>
                                      <m:e>
                                        <m:r>
                                          <m:t>u</m:t>
                                        </m:r>
                                      </m:e>
                                      <m:sub>
                                        <m:r>
                                          <m:t>0</m:t>
                                        </m:r>
                                        <m:r>
                                          <m:t>j</m:t>
                                        </m:r>
                                      </m:sub>
                                    </m:sSub>
                                  </m:e>
                                </m:mr>
                                <m:mr>
                                  <m:e>
                                    <m:sSub>
                                      <m:e>
                                        <m:r>
                                          <m:t>u</m:t>
                                        </m:r>
                                      </m:e>
                                      <m:sub>
                                        <m:r>
                                          <m:t>1</m:t>
                                        </m:r>
                                        <m:r>
                                          <m:t>j</m:t>
                                        </m:r>
                                      </m:sub>
                                    </m:sSub>
                                  </m:e>
                                </m:mr>
                              </m:m>
                            </m:e>
                          </m:d>
                        </m:e>
                      </m:d>
                      <m:r>
                        <m:rPr>
                          <m:sty m:val="p"/>
                        </m:rPr>
                        <m:t>=</m:t>
                      </m:r>
                      <m:d>
                        <m:dPr>
                          <m:begChr m:val="["/>
                          <m:endChr m:val="]"/>
                          <m:sepChr m:val=""/>
                          <m:grow/>
                        </m:dPr>
                        <m:e>
                          <m:m>
                            <m:mPr>
                              <m:baseJc m:val="center"/>
                              <m:plcHide m:val="1"/>
                              <m:mcs>
                                <m:mc>
                                  <m:mcPr>
                                    <m:mcJc m:val="center"/>
                                    <m:count m:val="1"/>
                                  </m:mcPr>
                                </m:mc>
                                <m:mc>
                                  <m:mcPr>
                                    <m:mcJc m:val="center"/>
                                    <m:count m:val="1"/>
                                  </m:mcPr>
                                </m:mc>
                              </m:mcs>
                            </m:mPr>
                            <m:mr>
                              <m:e>
                                <m:sSub>
                                  <m:e>
                                    <m:r>
                                      <m:t>τ</m:t>
                                    </m:r>
                                  </m:e>
                                  <m:sub>
                                    <m:r>
                                      <m:t>00</m:t>
                                    </m:r>
                                  </m:sub>
                                </m:sSub>
                              </m:e>
                              <m:e>
                                <m:sSub>
                                  <m:e>
                                    <m:r>
                                      <m:t>τ</m:t>
                                    </m:r>
                                  </m:e>
                                  <m:sub>
                                    <m:r>
                                      <m:t>01</m:t>
                                    </m:r>
                                  </m:sub>
                                </m:sSub>
                              </m:e>
                            </m:mr>
                            <m:mr>
                              <m:e>
                                <m:sSub>
                                  <m:e>
                                    <m:r>
                                      <m:t>τ</m:t>
                                    </m:r>
                                  </m:e>
                                  <m:sub>
                                    <m:r>
                                      <m:t>01</m:t>
                                    </m:r>
                                  </m:sub>
                                </m:sSub>
                              </m:e>
                              <m:e>
                                <m:sSub>
                                  <m:e>
                                    <m:r>
                                      <m:t>τ</m:t>
                                    </m:r>
                                  </m:e>
                                  <m:sub>
                                    <m:r>
                                      <m:t>11</m:t>
                                    </m:r>
                                  </m:sub>
                                </m:sSub>
                              </m:e>
                            </m:mr>
                          </m:m>
                        </m:e>
                      </m:d>
                      <m:r>
                        <m:rPr>
                          <m:sty m:val="p"/>
                        </m:rPr>
                        <m:t>=</m:t>
                      </m:r>
                      <m:r>
                        <m:rPr>
                          <m:sty m:val="p"/>
                        </m:rPr>
                        <m:t>T</m:t>
                      </m:r>
                    </m:oMath>
                  </m:oMathPara>
                </a14:m>
              </a:p>
              <a:p>
                <a:pPr lvl="0"/>
                <a14:m>
                  <m:oMath xmlns:m="http://schemas.openxmlformats.org/officeDocument/2006/math">
                    <m:r>
                      <m:t>V</m:t>
                    </m:r>
                    <m:r>
                      <m:t>a</m:t>
                    </m:r>
                    <m:r>
                      <m:t>r</m:t>
                    </m:r>
                    <m:d>
                      <m:dPr>
                        <m:begChr m:val="("/>
                        <m:endChr m:val=")"/>
                        <m:sepChr m:val=""/>
                        <m:grow/>
                      </m:dPr>
                      <m:e>
                        <m:sSub>
                          <m:e>
                            <m:r>
                              <m:t>u</m:t>
                            </m:r>
                          </m:e>
                          <m:sub>
                            <m:r>
                              <m:t>0</m:t>
                            </m:r>
                            <m:r>
                              <m:t>j</m:t>
                            </m:r>
                          </m:sub>
                        </m:sSub>
                      </m:e>
                    </m:d>
                  </m:oMath>
                </a14:m>
                <a:r>
                  <a:rPr/>
                  <a:t> = </a:t>
                </a:r>
                <a14:m>
                  <m:oMath xmlns:m="http://schemas.openxmlformats.org/officeDocument/2006/math">
                    <m:sSub>
                      <m:e>
                        <m:r>
                          <m:t>τ</m:t>
                        </m:r>
                      </m:e>
                      <m:sub>
                        <m:r>
                          <m:t>00</m:t>
                        </m:r>
                      </m:sub>
                    </m:sSub>
                  </m:oMath>
                </a14:m>
                <a:r>
                  <a:rPr/>
                  <a:t> = unconditional variance in level-1 intercepts</a:t>
                </a:r>
              </a:p>
              <a:p>
                <a:pPr lvl="0"/>
                <a14:m>
                  <m:oMath xmlns:m="http://schemas.openxmlformats.org/officeDocument/2006/math">
                    <m:r>
                      <m:t>V</m:t>
                    </m:r>
                    <m:r>
                      <m:t>a</m:t>
                    </m:r>
                    <m:r>
                      <m:t>r</m:t>
                    </m:r>
                    <m:d>
                      <m:dPr>
                        <m:begChr m:val="("/>
                        <m:endChr m:val=")"/>
                        <m:sepChr m:val=""/>
                        <m:grow/>
                      </m:dPr>
                      <m:e>
                        <m:sSub>
                          <m:e>
                            <m:r>
                              <m:t>u</m:t>
                            </m:r>
                          </m:e>
                          <m:sub>
                            <m:r>
                              <m:t>1</m:t>
                            </m:r>
                            <m:r>
                              <m:t>j</m:t>
                            </m:r>
                          </m:sub>
                        </m:sSub>
                      </m:e>
                    </m:d>
                  </m:oMath>
                </a14:m>
                <a:r>
                  <a:rPr/>
                  <a:t> = </a:t>
                </a:r>
                <a14:m>
                  <m:oMath xmlns:m="http://schemas.openxmlformats.org/officeDocument/2006/math">
                    <m:sSub>
                      <m:e>
                        <m:r>
                          <m:t>τ</m:t>
                        </m:r>
                      </m:e>
                      <m:sub>
                        <m:r>
                          <m:t>11</m:t>
                        </m:r>
                      </m:sub>
                    </m:sSub>
                  </m:oMath>
                </a14:m>
                <a:r>
                  <a:rPr/>
                  <a:t> = unconditional variance in level-1 slopes</a:t>
                </a:r>
              </a:p>
              <a:p>
                <a:pPr lvl="0"/>
                <a14:m>
                  <m:oMath xmlns:m="http://schemas.openxmlformats.org/officeDocument/2006/math">
                    <m:r>
                      <m:t>C</m:t>
                    </m:r>
                    <m:r>
                      <m:t>o</m:t>
                    </m:r>
                    <m:r>
                      <m:t>v</m:t>
                    </m:r>
                    <m:d>
                      <m:dPr>
                        <m:begChr m:val="("/>
                        <m:endChr m:val=")"/>
                        <m:sepChr m:val=""/>
                        <m:grow/>
                      </m:dPr>
                      <m:e>
                        <m:sSub>
                          <m:e>
                            <m:r>
                              <m:t>u</m:t>
                            </m:r>
                          </m:e>
                          <m:sub>
                            <m:r>
                              <m:t>0</m:t>
                            </m:r>
                            <m:r>
                              <m:t>j</m:t>
                            </m:r>
                          </m:sub>
                        </m:sSub>
                        <m:r>
                          <m:rPr>
                            <m:sty m:val="p"/>
                          </m:rPr>
                          <m:t>,</m:t>
                        </m:r>
                        <m:sSub>
                          <m:e>
                            <m:r>
                              <m:t>u</m:t>
                            </m:r>
                          </m:e>
                          <m:sub>
                            <m:r>
                              <m:t>1</m:t>
                            </m:r>
                            <m:r>
                              <m:t>j</m:t>
                            </m:r>
                          </m:sub>
                        </m:sSub>
                      </m:e>
                    </m:d>
                  </m:oMath>
                </a14:m>
                <a:r>
                  <a:rPr/>
                  <a:t> = </a:t>
                </a:r>
                <a14:m>
                  <m:oMath xmlns:m="http://schemas.openxmlformats.org/officeDocument/2006/math">
                    <m:sSub>
                      <m:e>
                        <m:r>
                          <m:t>τ</m:t>
                        </m:r>
                      </m:e>
                      <m:sub>
                        <m:r>
                          <m:t>01</m:t>
                        </m:r>
                      </m:sub>
                    </m:sSub>
                  </m:oMath>
                </a14:m>
                <a:r>
                  <a:rPr/>
                  <a:t> = </a:t>
                </a:r>
                <a14:m>
                  <m:oMath xmlns:m="http://schemas.openxmlformats.org/officeDocument/2006/math">
                    <m:sSub>
                      <m:e>
                        <m:r>
                          <m:t>ρ</m:t>
                        </m:r>
                      </m:e>
                      <m:sub>
                        <m:r>
                          <m:t>01</m:t>
                        </m:r>
                      </m:sub>
                    </m:sSub>
                  </m:oMath>
                </a14:m>
                <a:r>
                  <a:rPr/>
                  <a:t> = unconditional variance between level-1 intercepts and slopes (association between mean school achievement and SES effect on achievement)  </a:t>
                </a:r>
              </a:p>
              <a:p>
                <a:pPr lvl="0" indent="0">
                  <a:buNone/>
                </a:pPr>
                <a:r>
                  <a:rPr>
                    <a:solidFill>
                      <a:srgbClr val="003B4F"/>
                    </a:solidFill>
                    <a:latin typeface="Courier"/>
                  </a:rPr>
                  <a:t>data_merged &lt;- data_merged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group_by</a:t>
                </a:r>
                <a:r>
                  <a:rPr>
                    <a:solidFill>
                      <a:srgbClr val="003B4F"/>
                    </a:solidFill>
                    <a:latin typeface="Courier"/>
                  </a:rPr>
                  <a:t>(id)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mutate</a:t>
                </a:r>
                <a:r>
                  <a:rPr>
                    <a:solidFill>
                      <a:srgbClr val="003B4F"/>
                    </a:solidFill>
                    <a:latin typeface="Courier"/>
                  </a:rPr>
                  <a:t>(</a:t>
                </a:r>
                <a:r>
                  <a:rPr>
                    <a:solidFill>
                      <a:srgbClr val="657422"/>
                    </a:solidFill>
                    <a:latin typeface="Courier"/>
                  </a:rPr>
                  <a:t>meanses =</a:t>
                </a:r>
                <a:r>
                  <a:rPr>
                    <a:solidFill>
                      <a:srgbClr val="003B4F"/>
                    </a:solidFill>
                    <a:latin typeface="Courier"/>
                  </a:rPr>
                  <a:t> </a:t>
                </a:r>
                <a:r>
                  <a:rPr>
                    <a:solidFill>
                      <a:srgbClr val="4758AB"/>
                    </a:solidFill>
                    <a:latin typeface="Courier"/>
                  </a:rPr>
                  <a:t>mean</a:t>
                </a:r>
                <a:r>
                  <a:rPr>
                    <a:solidFill>
                      <a:srgbClr val="003B4F"/>
                    </a:solidFill>
                    <a:latin typeface="Courier"/>
                  </a:rPr>
                  <a:t>(ses),</a:t>
                </a:r>
                <a:br/>
                <a:r>
                  <a:rPr>
                    <a:solidFill>
                      <a:srgbClr val="003B4F"/>
                    </a:solidFill>
                    <a:latin typeface="Courier"/>
                  </a:rPr>
                  <a:t>         </a:t>
                </a:r>
                <a:r>
                  <a:rPr>
                    <a:solidFill>
                      <a:srgbClr val="657422"/>
                    </a:solidFill>
                    <a:latin typeface="Courier"/>
                  </a:rPr>
                  <a:t>ses_groupmc =</a:t>
                </a:r>
                <a:r>
                  <a:rPr>
                    <a:solidFill>
                      <a:srgbClr val="003B4F"/>
                    </a:solidFill>
                    <a:latin typeface="Courier"/>
                  </a:rPr>
                  <a:t> ses </a:t>
                </a:r>
                <a:r>
                  <a:rPr>
                    <a:solidFill>
                      <a:srgbClr val="5E5E5E"/>
                    </a:solidFill>
                    <a:latin typeface="Courier"/>
                  </a:rPr>
                  <a:t>-</a:t>
                </a:r>
                <a:r>
                  <a:rPr>
                    <a:solidFill>
                      <a:srgbClr val="003B4F"/>
                    </a:solidFill>
                    <a:latin typeface="Courier"/>
                  </a:rPr>
                  <a:t> meanses)</a:t>
                </a:r>
                <a:br/>
                <a:br/>
                <a:r>
                  <a:rPr>
                    <a:solidFill>
                      <a:srgbClr val="003B4F"/>
                    </a:solidFill>
                    <a:latin typeface="Courier"/>
                  </a:rPr>
                  <a:t>model4 &lt;- </a:t>
                </a:r>
                <a:r>
                  <a:rPr>
                    <a:solidFill>
                      <a:srgbClr val="4758AB"/>
                    </a:solidFill>
                    <a:latin typeface="Courier"/>
                  </a:rPr>
                  <a:t>lmer</a:t>
                </a:r>
                <a:r>
                  <a:rPr>
                    <a:solidFill>
                      <a:srgbClr val="003B4F"/>
                    </a:solidFill>
                    <a:latin typeface="Courier"/>
                  </a:rPr>
                  <a:t>(mathach </a:t>
                </a:r>
                <a:r>
                  <a:rPr>
                    <a:solidFill>
                      <a:srgbClr val="5E5E5E"/>
                    </a:solidFill>
                    <a:latin typeface="Courier"/>
                  </a:rPr>
                  <a:t>~</a:t>
                </a:r>
                <a:r>
                  <a:rPr>
                    <a:solidFill>
                      <a:srgbClr val="003B4F"/>
                    </a:solidFill>
                    <a:latin typeface="Courier"/>
                  </a:rPr>
                  <a:t>  ses_groupmc </a:t>
                </a:r>
                <a:r>
                  <a:rPr>
                    <a:solidFill>
                      <a:srgbClr val="5E5E5E"/>
                    </a:solidFill>
                    <a:latin typeface="Courier"/>
                  </a:rPr>
                  <a:t>+</a:t>
                </a:r>
                <a:r>
                  <a:rPr>
                    <a:solidFill>
                      <a:srgbClr val="003B4F"/>
                    </a:solidFill>
                    <a:latin typeface="Courier"/>
                  </a:rPr>
                  <a:t> (ses_groupmc </a:t>
                </a:r>
                <a:r>
                  <a:rPr>
                    <a:solidFill>
                      <a:srgbClr val="5E5E5E"/>
                    </a:solidFill>
                    <a:latin typeface="Courier"/>
                  </a:rPr>
                  <a:t>|</a:t>
                </a:r>
                <a:r>
                  <a:rPr>
                    <a:solidFill>
                      <a:srgbClr val="003B4F"/>
                    </a:solidFill>
                    <a:latin typeface="Courier"/>
                  </a:rPr>
                  <a:t> id), </a:t>
                </a:r>
                <a:r>
                  <a:rPr>
                    <a:solidFill>
                      <a:srgbClr val="657422"/>
                    </a:solidFill>
                    <a:latin typeface="Courier"/>
                  </a:rPr>
                  <a:t>data=</a:t>
                </a:r>
                <a:r>
                  <a:rPr>
                    <a:solidFill>
                      <a:srgbClr val="003B4F"/>
                    </a:solidFill>
                    <a:latin typeface="Courier"/>
                  </a:rPr>
                  <a:t>data_merged)</a:t>
                </a:r>
                <a:br/>
                <a:r>
                  <a:rPr>
                    <a:solidFill>
                      <a:srgbClr val="003B4F"/>
                    </a:solidFill>
                    <a:latin typeface="Courier"/>
                  </a:rPr>
                  <a:t>model4_alt &lt;- </a:t>
                </a:r>
                <a:r>
                  <a:rPr>
                    <a:solidFill>
                      <a:srgbClr val="4758AB"/>
                    </a:solidFill>
                    <a:latin typeface="Courier"/>
                  </a:rPr>
                  <a:t>lmer</a:t>
                </a:r>
                <a:r>
                  <a:rPr>
                    <a:solidFill>
                      <a:srgbClr val="003B4F"/>
                    </a:solidFill>
                    <a:latin typeface="Courier"/>
                  </a:rPr>
                  <a:t>(mathach </a:t>
                </a:r>
                <a:r>
                  <a:rPr>
                    <a:solidFill>
                      <a:srgbClr val="5E5E5E"/>
                    </a:solidFill>
                    <a:latin typeface="Courier"/>
                  </a:rPr>
                  <a:t>~</a:t>
                </a:r>
                <a:r>
                  <a:rPr>
                    <a:solidFill>
                      <a:srgbClr val="003B4F"/>
                    </a:solidFill>
                    <a:latin typeface="Courier"/>
                  </a:rPr>
                  <a:t>  ses_groupmc </a:t>
                </a:r>
                <a:r>
                  <a:rPr>
                    <a:solidFill>
                      <a:srgbClr val="5E5E5E"/>
                    </a:solidFill>
                    <a:latin typeface="Courier"/>
                  </a:rPr>
                  <a:t>+</a:t>
                </a:r>
                <a:r>
                  <a:rPr>
                    <a:solidFill>
                      <a:srgbClr val="003B4F"/>
                    </a:solidFill>
                    <a:latin typeface="Courier"/>
                  </a:rPr>
                  <a:t> (</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id), </a:t>
                </a:r>
                <a:r>
                  <a:rPr>
                    <a:solidFill>
                      <a:srgbClr val="657422"/>
                    </a:solidFill>
                    <a:latin typeface="Courier"/>
                  </a:rPr>
                  <a:t>data=</a:t>
                </a:r>
                <a:r>
                  <a:rPr>
                    <a:solidFill>
                      <a:srgbClr val="003B4F"/>
                    </a:solidFill>
                    <a:latin typeface="Courier"/>
                  </a:rPr>
                  <a:t>data_merged)</a:t>
                </a:r>
                <a:br/>
                <a:r>
                  <a:rPr>
                    <a:solidFill>
                      <a:srgbClr val="4758AB"/>
                    </a:solidFill>
                    <a:latin typeface="Courier"/>
                  </a:rPr>
                  <a:t>icc</a:t>
                </a:r>
                <a:r>
                  <a:rPr>
                    <a:solidFill>
                      <a:srgbClr val="003B4F"/>
                    </a:solidFill>
                    <a:latin typeface="Courier"/>
                  </a:rPr>
                  <a:t>(model4)</a:t>
                </a:r>
                <a:br/>
                <a:br/>
                <a:r>
                  <a:rPr>
                    <a:solidFill>
                      <a:srgbClr val="5E5E5E"/>
                    </a:solidFill>
                    <a:latin typeface="Courier"/>
                  </a:rPr>
                  <a:t># the individual random effects (level 2 residuals of the intercept, i.e. the υ0i)</a:t>
                </a:r>
                <a:br/>
                <a:r>
                  <a:rPr>
                    <a:solidFill>
                      <a:srgbClr val="4758AB"/>
                    </a:solidFill>
                    <a:latin typeface="Courier"/>
                  </a:rPr>
                  <a:t>ranef</a:t>
                </a:r>
                <a:r>
                  <a:rPr>
                    <a:solidFill>
                      <a:srgbClr val="003B4F"/>
                    </a:solidFill>
                    <a:latin typeface="Courier"/>
                  </a:rPr>
                  <a:t>(model4)</a:t>
                </a:r>
                <a:br/>
                <a:r>
                  <a:rPr>
                    <a:solidFill>
                      <a:srgbClr val="4758AB"/>
                    </a:solidFill>
                    <a:latin typeface="Courier"/>
                  </a:rPr>
                  <a:t>ranova</a:t>
                </a:r>
                <a:r>
                  <a:rPr>
                    <a:solidFill>
                      <a:srgbClr val="003B4F"/>
                    </a:solidFill>
                    <a:latin typeface="Courier"/>
                  </a:rPr>
                  <a:t>(model4)</a:t>
                </a:r>
                <a:br/>
                <a:br/>
                <a:r>
                  <a:rPr i="1">
                    <a:solidFill>
                      <a:srgbClr val="5E5E5E"/>
                    </a:solidFill>
                    <a:latin typeface="Courier"/>
                  </a:rPr>
                  <a:t>## Use BruceR package</a:t>
                </a:r>
                <a:br/>
                <a:r>
                  <a:rPr>
                    <a:solidFill>
                      <a:srgbClr val="4758AB"/>
                    </a:solidFill>
                    <a:latin typeface="Courier"/>
                  </a:rPr>
                  <a:t>HLM_summary</a:t>
                </a:r>
                <a:r>
                  <a:rPr>
                    <a:solidFill>
                      <a:srgbClr val="003B4F"/>
                    </a:solidFill>
                    <a:latin typeface="Courier"/>
                  </a:rPr>
                  <a:t>(model4,</a:t>
                </a:r>
                <a:r>
                  <a:rPr>
                    <a:solidFill>
                      <a:srgbClr val="657422"/>
                    </a:solidFill>
                    <a:latin typeface="Courier"/>
                  </a:rPr>
                  <a:t>test.rand =</a:t>
                </a:r>
                <a:r>
                  <a:rPr>
                    <a:solidFill>
                      <a:srgbClr val="003B4F"/>
                    </a:solidFill>
                    <a:latin typeface="Courier"/>
                  </a:rPr>
                  <a:t> T, </a:t>
                </a:r>
                <a:r>
                  <a:rPr>
                    <a:solidFill>
                      <a:srgbClr val="657422"/>
                    </a:solidFill>
                    <a:latin typeface="Courier"/>
                  </a:rPr>
                  <a:t>digits =</a:t>
                </a:r>
                <a:r>
                  <a:rPr>
                    <a:solidFill>
                      <a:srgbClr val="003B4F"/>
                    </a:solidFill>
                    <a:latin typeface="Courier"/>
                  </a:rPr>
                  <a:t> </a:t>
                </a:r>
                <a:r>
                  <a:rPr>
                    <a:solidFill>
                      <a:srgbClr val="AD0000"/>
                    </a:solidFill>
                    <a:latin typeface="Courier"/>
                  </a:rPr>
                  <a:t>3</a:t>
                </a:r>
                <a:r>
                  <a:rPr>
                    <a:solidFill>
                      <a:srgbClr val="003B4F"/>
                    </a:solidFill>
                    <a:latin typeface="Courier"/>
                  </a:rPr>
                  <a:t>)</a:t>
                </a:r>
                <a:br/>
                <a:br/>
                <a:r>
                  <a:rPr>
                    <a:solidFill>
                      <a:srgbClr val="5E5E5E"/>
                    </a:solidFill>
                    <a:latin typeface="Courier"/>
                  </a:rPr>
                  <a:t># lrtest for coefficient randomness</a:t>
                </a:r>
                <a:br/>
                <a:r>
                  <a:rPr>
                    <a:solidFill>
                      <a:srgbClr val="4758AB"/>
                    </a:solidFill>
                    <a:latin typeface="Courier"/>
                  </a:rPr>
                  <a:t>anova</a:t>
                </a:r>
                <a:r>
                  <a:rPr>
                    <a:solidFill>
                      <a:srgbClr val="003B4F"/>
                    </a:solidFill>
                    <a:latin typeface="Courier"/>
                  </a:rPr>
                  <a:t>(model4, model4_alt)</a:t>
                </a:r>
              </a:p>
              <a:p>
                <a:pPr lvl="0" indent="0" marL="0">
                  <a:spcBef>
                    <a:spcPts val="3000"/>
                  </a:spcBef>
                  <a:buNone/>
                </a:pPr>
                <a:r>
                  <a:rPr b="1"/>
                  <a:t>Model 4. Random-Coefficient Model (Cont’d)</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model41.png" id="0" name="Picture 1"/>
          <p:cNvPicPr>
            <a:picLocks noGrp="1" noChangeAspect="1"/>
          </p:cNvPicPr>
          <p:nvPr/>
        </p:nvPicPr>
        <p:blipFill>
          <a:blip r:embed="rId2"/>
          <a:stretch>
            <a:fillRect/>
          </a:stretch>
        </p:blipFill>
        <p:spPr bwMode="auto">
          <a:xfrm>
            <a:off x="1016000" y="1193800"/>
            <a:ext cx="2908300" cy="3390900"/>
          </a:xfrm>
          <a:prstGeom prst="rect">
            <a:avLst/>
          </a:prstGeom>
          <a:noFill/>
          <a:ln w="9525">
            <a:noFill/>
            <a:headEnd/>
            <a:tailEnd/>
          </a:ln>
        </p:spPr>
      </p:pic>
      <p:pic>
        <p:nvPicPr>
          <p:cNvPr descr="./model42.png" id="0" name="Picture 1"/>
          <p:cNvPicPr>
            <a:picLocks noGrp="1" noChangeAspect="1"/>
          </p:cNvPicPr>
          <p:nvPr/>
        </p:nvPicPr>
        <p:blipFill>
          <a:blip r:embed="rId3"/>
          <a:stretch>
            <a:fillRect/>
          </a:stretch>
        </p:blipFill>
        <p:spPr bwMode="auto">
          <a:xfrm>
            <a:off x="5130800" y="1193800"/>
            <a:ext cx="3073400" cy="33909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Model 4. Random-Coefficient Model (Cont’d)</a:t>
                </a:r>
              </a:p>
              <a:p>
                <a:pPr lvl="0" indent="-342900" marL="342900">
                  <a:buAutoNum type="arabicPeriod"/>
                </a:pPr>
                <a:r>
                  <a:rPr/>
                  <a:t>Fixed effects:</a:t>
                </a:r>
              </a:p>
              <a:p>
                <a:pPr lvl="1"/>
                <a14:m>
                  <m:oMath xmlns:m="http://schemas.openxmlformats.org/officeDocument/2006/math">
                    <m:acc>
                      <m:accPr>
                        <m:chr m:val="̂"/>
                      </m:accPr>
                      <m:e>
                        <m:sSub>
                          <m:e>
                            <m:r>
                              <m:t>γ</m:t>
                            </m:r>
                          </m:e>
                          <m:sub>
                            <m:r>
                              <m:t>00</m:t>
                            </m:r>
                          </m:sub>
                        </m:sSub>
                      </m:e>
                    </m:acc>
                  </m:oMath>
                </a14:m>
                <a:r>
                  <a:rPr/>
                  <a:t> = 12.64 (the average school mean)</a:t>
                </a:r>
              </a:p>
              <a:p>
                <a:pPr lvl="1"/>
                <a14:m>
                  <m:oMath xmlns:m="http://schemas.openxmlformats.org/officeDocument/2006/math">
                    <m:acc>
                      <m:accPr>
                        <m:chr m:val="̂"/>
                      </m:accPr>
                      <m:e>
                        <m:sSub>
                          <m:e>
                            <m:r>
                              <m:t>γ</m:t>
                            </m:r>
                          </m:e>
                          <m:sub>
                            <m:r>
                              <m:t>10</m:t>
                            </m:r>
                          </m:sub>
                        </m:sSub>
                      </m:e>
                    </m:acc>
                  </m:oMath>
                </a14:m>
                <a:r>
                  <a:rPr/>
                  <a:t> = 2.19 (the average SES-achievement)  </a:t>
                </a:r>
              </a:p>
              <a:p>
                <a:pPr lvl="0" indent="-342900" marL="342900">
                  <a:buAutoNum type="arabicPeriod"/>
                </a:pPr>
                <a:r>
                  <a:rPr/>
                  <a:t>Random effects</a:t>
                </a:r>
              </a:p>
              <a:p>
                <a:pPr lvl="1"/>
                <a:r>
                  <a:rPr/>
                  <a:t>Level 1: </a:t>
                </a:r>
                <a14:m>
                  <m:oMath xmlns:m="http://schemas.openxmlformats.org/officeDocument/2006/math">
                    <m:d>
                      <m:dPr>
                        <m:begChr m:val="("/>
                        <m:endChr m:val=")"/>
                        <m:sepChr m:val=""/>
                        <m:grow/>
                      </m:dPr>
                      <m:e>
                        <m:sSup>
                          <m:e>
                            <m:r>
                              <m:t>σ</m:t>
                            </m:r>
                          </m:e>
                          <m:sup>
                            <m:r>
                              <m:t>2</m:t>
                            </m:r>
                          </m:sup>
                        </m:sSup>
                      </m:e>
                    </m:d>
                  </m:oMath>
                </a14:m>
                <a:r>
                  <a:rPr/>
                  <a:t> = 36.70</a:t>
                </a:r>
              </a:p>
              <a:p>
                <a:pPr lvl="1"/>
                <a14:m>
                  <m:oMath xmlns:m="http://schemas.openxmlformats.org/officeDocument/2006/math">
                    <m:r>
                      <m:t>V</m:t>
                    </m:r>
                    <m:r>
                      <m:t>a</m:t>
                    </m:r>
                    <m:r>
                      <m:t>r</m:t>
                    </m:r>
                    <m:d>
                      <m:dPr>
                        <m:begChr m:val="("/>
                        <m:endChr m:val=")"/>
                        <m:sepChr m:val=""/>
                        <m:grow/>
                      </m:dPr>
                      <m:e>
                        <m:sSub>
                          <m:e>
                            <m:r>
                              <m:t>u</m:t>
                            </m:r>
                          </m:e>
                          <m:sub>
                            <m:r>
                              <m:t>0</m:t>
                            </m:r>
                            <m:r>
                              <m:t>j</m:t>
                            </m:r>
                          </m:sub>
                        </m:sSub>
                      </m:e>
                    </m:d>
                  </m:oMath>
                </a14:m>
                <a:r>
                  <a:rPr/>
                  <a:t>: The estimated variance among the means</a:t>
                </a:r>
              </a:p>
              <a:p>
                <a:pPr lvl="1"/>
                <a:r>
                  <a:rPr/>
                  <a:t>Level 2 intercept: </a:t>
                </a:r>
                <a14:m>
                  <m:oMath xmlns:m="http://schemas.openxmlformats.org/officeDocument/2006/math">
                    <m:d>
                      <m:dPr>
                        <m:begChr m:val="("/>
                        <m:endChr m:val=")"/>
                        <m:sepChr m:val=""/>
                        <m:grow/>
                      </m:dPr>
                      <m:e>
                        <m:r>
                          <m:t>V</m:t>
                        </m:r>
                        <m:r>
                          <m:t>a</m:t>
                        </m:r>
                        <m:r>
                          <m:t>r</m:t>
                        </m:r>
                        <m:d>
                          <m:dPr>
                            <m:begChr m:val="("/>
                            <m:endChr m:val=")"/>
                            <m:sepChr m:val=""/>
                            <m:grow/>
                          </m:dPr>
                          <m:e>
                            <m:sSub>
                              <m:e>
                                <m:r>
                                  <m:t>u</m:t>
                                </m:r>
                              </m:e>
                              <m:sub>
                                <m:r>
                                  <m:t>0</m:t>
                                </m:r>
                                <m:r>
                                  <m:t>j</m:t>
                                </m:r>
                              </m:sub>
                            </m:sSub>
                          </m:e>
                        </m:d>
                        <m:r>
                          <m:rPr>
                            <m:sty m:val="p"/>
                          </m:rPr>
                          <m:t>=</m:t>
                        </m:r>
                        <m:sSub>
                          <m:e>
                            <m:r>
                              <m:t>τ</m:t>
                            </m:r>
                          </m:e>
                          <m:sub>
                            <m:r>
                              <m:t>00</m:t>
                            </m:r>
                          </m:sub>
                        </m:sSub>
                      </m:e>
                    </m:d>
                  </m:oMath>
                </a14:m>
                <a:r>
                  <a:rPr/>
                  <a:t> = 8.681</a:t>
                </a:r>
              </a:p>
              <a:p>
                <a:pPr lvl="1"/>
                <a14:m>
                  <m:oMath xmlns:m="http://schemas.openxmlformats.org/officeDocument/2006/math">
                    <m:r>
                      <m:t>V</m:t>
                    </m:r>
                    <m:r>
                      <m:t>a</m:t>
                    </m:r>
                    <m:r>
                      <m:t>r</m:t>
                    </m:r>
                    <m:d>
                      <m:dPr>
                        <m:begChr m:val="("/>
                        <m:endChr m:val=")"/>
                        <m:sepChr m:val=""/>
                        <m:grow/>
                      </m:dPr>
                      <m:e>
                        <m:sSub>
                          <m:e>
                            <m:r>
                              <m:t>u</m:t>
                            </m:r>
                          </m:e>
                          <m:sub>
                            <m:r>
                              <m:t>1</m:t>
                            </m:r>
                            <m:r>
                              <m:t>j</m:t>
                            </m:r>
                          </m:sub>
                        </m:sSub>
                      </m:e>
                    </m:d>
                  </m:oMath>
                </a14:m>
                <a:r>
                  <a:rPr/>
                  <a:t>: The estimated variance of slopes</a:t>
                </a:r>
              </a:p>
              <a:p>
                <a:pPr lvl="1"/>
                <a:r>
                  <a:rPr/>
                  <a:t>Level 2 slope: </a:t>
                </a:r>
                <a14:m>
                  <m:oMath xmlns:m="http://schemas.openxmlformats.org/officeDocument/2006/math">
                    <m:d>
                      <m:dPr>
                        <m:begChr m:val="("/>
                        <m:endChr m:val=")"/>
                        <m:sepChr m:val=""/>
                        <m:grow/>
                      </m:dPr>
                      <m:e>
                        <m:r>
                          <m:t>V</m:t>
                        </m:r>
                        <m:r>
                          <m:t>a</m:t>
                        </m:r>
                        <m:r>
                          <m:t>r</m:t>
                        </m:r>
                        <m:d>
                          <m:dPr>
                            <m:begChr m:val="("/>
                            <m:endChr m:val=")"/>
                            <m:sepChr m:val=""/>
                            <m:grow/>
                          </m:dPr>
                          <m:e>
                            <m:sSub>
                              <m:e>
                                <m:r>
                                  <m:t>u</m:t>
                                </m:r>
                              </m:e>
                              <m:sub>
                                <m:r>
                                  <m:t>1</m:t>
                                </m:r>
                                <m:r>
                                  <m:t>j</m:t>
                                </m:r>
                              </m:sub>
                            </m:sSub>
                          </m:e>
                        </m:d>
                        <m:r>
                          <m:rPr>
                            <m:sty m:val="p"/>
                          </m:rPr>
                          <m:t>=</m:t>
                        </m:r>
                        <m:sSub>
                          <m:e>
                            <m:r>
                              <m:t>τ</m:t>
                            </m:r>
                          </m:e>
                          <m:sub>
                            <m:r>
                              <m:t>11</m:t>
                            </m:r>
                          </m:sub>
                        </m:sSub>
                      </m:e>
                    </m:d>
                  </m:oMath>
                </a14:m>
                <a:r>
                  <a:rPr/>
                  <a:t> = 0.69</a:t>
                </a:r>
              </a:p>
              <a:p>
                <a:pPr lvl="1"/>
                <a:r>
                  <a:rPr/>
                  <a:t>Range of plausible values:  </a:t>
                </a:r>
              </a:p>
              <a:p>
                <a:pPr lvl="1"/>
                <a14:m>
                  <m:oMathPara xmlns:m="http://schemas.openxmlformats.org/officeDocument/2006/math">
                    <m:oMathParaPr>
                      <m:jc m:val="center"/>
                    </m:oMathParaPr>
                    <m:oMath>
                      <m:r>
                        <m:t>I</m:t>
                      </m:r>
                      <m:r>
                        <m:t>n</m:t>
                      </m:r>
                      <m:r>
                        <m:t>t</m:t>
                      </m:r>
                      <m:r>
                        <m:t>e</m:t>
                      </m:r>
                      <m:r>
                        <m:t>r</m:t>
                      </m:r>
                      <m:r>
                        <m:t>c</m:t>
                      </m:r>
                      <m:r>
                        <m:t>e</m:t>
                      </m:r>
                      <m:r>
                        <m:t>p</m:t>
                      </m:r>
                      <m:r>
                        <m:t>t</m:t>
                      </m:r>
                      <m:r>
                        <m:rPr>
                          <m:sty m:val="p"/>
                        </m:rPr>
                        <m:t>:</m:t>
                      </m:r>
                      <m:r>
                        <m:t>12.64</m:t>
                      </m:r>
                      <m:r>
                        <m:rPr>
                          <m:sty m:val="p"/>
                        </m:rPr>
                        <m:t>±</m:t>
                      </m:r>
                      <m:r>
                        <m:t>1.96</m:t>
                      </m:r>
                      <m:rad>
                        <m:radPr>
                          <m:degHide m:val="1"/>
                        </m:radPr>
                        <m:deg/>
                        <m:e>
                          <m:r>
                            <m:t>8.68</m:t>
                          </m:r>
                        </m:e>
                      </m:rad>
                      <m:r>
                        <m:rPr>
                          <m:sty m:val="p"/>
                        </m:rPr>
                        <m:t>,</m:t>
                      </m:r>
                      <m:r>
                        <m:t> </m:t>
                      </m:r>
                      <m:r>
                        <m:t>S</m:t>
                      </m:r>
                      <m:r>
                        <m:t>l</m:t>
                      </m:r>
                      <m:r>
                        <m:t>o</m:t>
                      </m:r>
                      <m:r>
                        <m:t>p</m:t>
                      </m:r>
                      <m:r>
                        <m:t>e</m:t>
                      </m:r>
                      <m:r>
                        <m:rPr>
                          <m:sty m:val="p"/>
                        </m:rPr>
                        <m:t>:</m:t>
                      </m:r>
                      <m:r>
                        <m:t>2.193</m:t>
                      </m:r>
                      <m:r>
                        <m:rPr>
                          <m:sty m:val="p"/>
                        </m:rPr>
                        <m:t>±</m:t>
                      </m:r>
                      <m:r>
                        <m:t>1.96</m:t>
                      </m:r>
                      <m:rad>
                        <m:radPr>
                          <m:degHide m:val="1"/>
                        </m:radPr>
                        <m:deg/>
                        <m:e>
                          <m:r>
                            <m:t>0.69</m:t>
                          </m:r>
                        </m:e>
                      </m:rad>
                    </m:oMath>
                  </m:oMathPara>
                </a14:m>
              </a:p>
              <a:p>
                <a:pPr lvl="0" indent="-342900" marL="342900">
                  <a:buAutoNum type="arabicPeriod"/>
                </a:pPr>
                <a:r>
                  <a:rPr/>
                  <a:t>Variance Explained (at level 1): explains 6.3% of level-1 variance</a:t>
                </a:r>
              </a:p>
              <a:p>
                <a:pPr lvl="0" indent="-342900" marL="342900">
                  <a:buAutoNum type="arabicPeriod"/>
                </a:pPr>
                <a14:m>
                  <m:oMathPara xmlns:m="http://schemas.openxmlformats.org/officeDocument/2006/math">
                    <m:oMathParaPr>
                      <m:jc m:val="center"/>
                    </m:oMathParaPr>
                    <m:oMath>
                      <m:f>
                        <m:fPr>
                          <m:type m:val="bar"/>
                        </m:fPr>
                        <m:num>
                          <m:acc>
                            <m:accPr>
                              <m:chr m:val="̂"/>
                            </m:accPr>
                            <m:e>
                              <m:r>
                                <m:t>σ</m:t>
                              </m:r>
                            </m:e>
                          </m:acc>
                          <m:d>
                            <m:dPr>
                              <m:begChr m:val="("/>
                              <m:endChr m:val=")"/>
                              <m:sepChr m:val=""/>
                              <m:grow/>
                            </m:dPr>
                            <m:e>
                              <m:r>
                                <m:t>R</m:t>
                              </m:r>
                              <m:r>
                                <m:t>a</m:t>
                              </m:r>
                              <m:r>
                                <m:t>n</m:t>
                              </m:r>
                              <m:r>
                                <m:t>d</m:t>
                              </m:r>
                              <m:r>
                                <m:t>o</m:t>
                              </m:r>
                              <m:r>
                                <m:t>m</m:t>
                              </m:r>
                              <m:r>
                                <m:t> </m:t>
                              </m:r>
                              <m:r>
                                <m:t>A</m:t>
                              </m:r>
                              <m:r>
                                <m:t>N</m:t>
                              </m:r>
                              <m:r>
                                <m:t>O</m:t>
                              </m:r>
                              <m:r>
                                <m:t>V</m:t>
                              </m:r>
                              <m:r>
                                <m:t>A</m:t>
                              </m:r>
                            </m:e>
                          </m:d>
                          <m:r>
                            <m:rPr>
                              <m:sty m:val="p"/>
                            </m:rPr>
                            <m:t>−</m:t>
                          </m:r>
                          <m:acc>
                            <m:accPr>
                              <m:chr m:val="̂"/>
                            </m:accPr>
                            <m:e>
                              <m:r>
                                <m:t>σ</m:t>
                              </m:r>
                            </m:e>
                          </m:acc>
                          <m:d>
                            <m:dPr>
                              <m:begChr m:val="("/>
                              <m:endChr m:val=")"/>
                              <m:sepChr m:val=""/>
                              <m:grow/>
                            </m:dPr>
                            <m:e>
                              <m:r>
                                <m:t>S</m:t>
                              </m:r>
                              <m:r>
                                <m:t>E</m:t>
                              </m:r>
                              <m:r>
                                <m:t>S</m:t>
                              </m:r>
                            </m:e>
                          </m:d>
                        </m:num>
                        <m:den>
                          <m:acc>
                            <m:accPr>
                              <m:chr m:val="̂"/>
                            </m:accPr>
                            <m:e>
                              <m:r>
                                <m:t>σ</m:t>
                              </m:r>
                            </m:e>
                          </m:acc>
                          <m:d>
                            <m:dPr>
                              <m:begChr m:val="("/>
                              <m:endChr m:val=")"/>
                              <m:sepChr m:val=""/>
                              <m:grow/>
                            </m:dPr>
                            <m:e>
                              <m:r>
                                <m:t>R</m:t>
                              </m:r>
                              <m:r>
                                <m:t>a</m:t>
                              </m:r>
                              <m:r>
                                <m:t>n</m:t>
                              </m:r>
                              <m:r>
                                <m:t>d</m:t>
                              </m:r>
                              <m:r>
                                <m:t>o</m:t>
                              </m:r>
                              <m:r>
                                <m:t>m</m:t>
                              </m:r>
                              <m:r>
                                <m:t> </m:t>
                              </m:r>
                              <m:r>
                                <m:t>A</m:t>
                              </m:r>
                              <m:r>
                                <m:t>N</m:t>
                              </m:r>
                              <m:r>
                                <m:t>O</m:t>
                              </m:r>
                              <m:r>
                                <m:t>V</m:t>
                              </m:r>
                              <m:r>
                                <m:t>A</m:t>
                              </m:r>
                            </m:e>
                          </m:d>
                        </m:den>
                      </m:f>
                      <m:r>
                        <m:rPr>
                          <m:sty m:val="p"/>
                        </m:rPr>
                        <m:t>=</m:t>
                      </m:r>
                      <m:f>
                        <m:fPr>
                          <m:type m:val="bar"/>
                        </m:fPr>
                        <m:num>
                          <m:r>
                            <m:t>39.148</m:t>
                          </m:r>
                          <m:r>
                            <m:rPr>
                              <m:sty m:val="p"/>
                            </m:rPr>
                            <m:t>−</m:t>
                          </m:r>
                          <m:r>
                            <m:t>36.70019</m:t>
                          </m:r>
                        </m:num>
                        <m:den>
                          <m:r>
                            <m:t>39.148</m:t>
                          </m:r>
                        </m:den>
                      </m:f>
                      <m:r>
                        <m:rPr>
                          <m:sty m:val="p"/>
                        </m:rPr>
                        <m:t>=</m:t>
                      </m:r>
                      <m:r>
                        <m:t>0.063</m:t>
                      </m:r>
                    </m:oMath>
                  </m:oMathPara>
                </a14:m>
              </a:p>
              <a:p>
                <a:pPr lvl="0" indent="0" marL="0">
                  <a:spcBef>
                    <a:spcPts val="3000"/>
                  </a:spcBef>
                  <a:buNone/>
                </a:pPr>
                <a:r>
                  <a:rPr b="1"/>
                  <a:t>Model 4. Random-Coefficient Model: Visulization</a:t>
                </a:r>
              </a:p>
              <a:p>
                <a:pPr lvl="0" indent="0" marL="0">
                  <a:buNone/>
                </a:pPr>
              </a:p>
              <a:p>
                <a:pPr lvl="0" indent="0" marL="0">
                  <a:spcBef>
                    <a:spcPts val="3000"/>
                  </a:spcBef>
                  <a:buNone/>
                </a:pPr>
                <a:r>
                  <a:rPr b="1"/>
                  <a:t>Model 4. Random-Coefficient Model: Visulization</a:t>
                </a:r>
              </a:p>
              <a:p>
                <a:pPr lvl="0" indent="0" marL="0">
                  <a:buNone/>
                </a:pPr>
              </a:p>
              <a:p>
                <a:pPr lvl="0" indent="0" marL="0">
                  <a:spcBef>
                    <a:spcPts val="3000"/>
                  </a:spcBef>
                  <a:buNone/>
                </a:pPr>
                <a:r>
                  <a:rPr b="1"/>
                  <a:t>Model 5-1. Intercepts-as-Outcomes Model</a:t>
                </a:r>
              </a:p>
              <a:p>
                <a:pPr lvl="0"/>
                <a:r>
                  <a:rPr/>
                  <a:t>Intercepts-as-Outcomes의 경우 Random-effects ANCOVA with Level-2 predictor 혹은 Contextual Effect Model로 볼 수 있음</a:t>
                </a:r>
              </a:p>
              <a:p>
                <a:pPr lvl="0" indent="-342900" marL="342900">
                  <a:buAutoNum type="arabicPeriod"/>
                </a:pPr>
                <a:r>
                  <a:rPr/>
                  <a:t>Random-effects ANCOVA with Level-2 predictor</a:t>
                </a:r>
              </a:p>
              <a:p>
                <a:pPr lvl="1"/>
                <a:r>
                  <a:rPr/>
                  <a:t>기본적으로는 Model 3와 동일하며, Level-2 predictor가 추가적으로 투입되어 추정이 이루어짐</a:t>
                </a:r>
              </a:p>
              <a:p>
                <a:pPr lvl="1"/>
                <a:r>
                  <a:rPr/>
                  <a:t>level-1 covariate 는 fixed effects (i.e., assuming that the effects of these covariates are the same for all schools) 일수도 random effects (i.e., assuming that the effects of level 1 variables vary across schools) 일수도 있음</a:t>
                </a:r>
              </a:p>
              <a:p>
                <a:pPr lvl="1"/>
                <a:r>
                  <a:rPr/>
                  <a:t>i.e. </a:t>
                </a:r>
                <a:r>
                  <a:rPr b="1"/>
                  <a:t>with</a:t>
                </a:r>
                <a:r>
                  <a:rPr/>
                  <a:t> a random intercept, and </a:t>
                </a:r>
                <a:r>
                  <a:rPr b="1"/>
                  <a:t>with or without</a:t>
                </a:r>
                <a:r>
                  <a:rPr/>
                  <a:t> a random slope</a:t>
                </a:r>
              </a:p>
              <a:p>
                <a:pPr lvl="1"/>
                <a:r>
                  <a:rPr/>
                  <a:t>Level 1: </a:t>
                </a:r>
                <a14:m>
                  <m:oMath xmlns:m="http://schemas.openxmlformats.org/officeDocument/2006/math">
                    <m:sSub>
                      <m:e>
                        <m:r>
                          <m:t>Y</m:t>
                        </m:r>
                      </m:e>
                      <m:sub>
                        <m:r>
                          <m:t>i</m:t>
                        </m:r>
                        <m:r>
                          <m:t>j</m:t>
                        </m:r>
                      </m:sub>
                    </m:sSub>
                    <m:r>
                      <m:rPr>
                        <m:sty m:val="p"/>
                      </m:rPr>
                      <m:t>=</m:t>
                    </m:r>
                    <m:sSub>
                      <m:e>
                        <m:r>
                          <m:t>β</m:t>
                        </m:r>
                      </m:e>
                      <m:sub>
                        <m:r>
                          <m:t>0</m:t>
                        </m:r>
                        <m:r>
                          <m:t>j</m:t>
                        </m:r>
                      </m:sub>
                    </m:sSub>
                    <m:r>
                      <m:rPr>
                        <m:sty m:val="p"/>
                      </m:rPr>
                      <m:t>+</m:t>
                    </m:r>
                    <m:sSub>
                      <m:e>
                        <m:r>
                          <m:t>β</m:t>
                        </m:r>
                      </m:e>
                      <m:sub>
                        <m:r>
                          <m:t>1</m:t>
                        </m:r>
                        <m:r>
                          <m:t>j</m:t>
                        </m:r>
                      </m:sub>
                    </m:sSub>
                    <m:sSub>
                      <m:e>
                        <m:r>
                          <m:t>X</m:t>
                        </m:r>
                      </m:e>
                      <m:sub>
                        <m:r>
                          <m:t>i</m:t>
                        </m:r>
                        <m:r>
                          <m:t>j</m:t>
                        </m:r>
                      </m:sub>
                    </m:sSub>
                    <m:r>
                      <m:rPr>
                        <m:sty m:val="p"/>
                      </m:rPr>
                      <m:t>+</m:t>
                    </m:r>
                    <m:sSub>
                      <m:e>
                        <m:r>
                          <m:t>ϵ</m:t>
                        </m:r>
                      </m:e>
                      <m:sub>
                        <m:r>
                          <m:t>i</m:t>
                        </m:r>
                        <m:r>
                          <m:t>j</m:t>
                        </m:r>
                      </m:sub>
                    </m:sSub>
                    <m:r>
                      <m:t> </m:t>
                    </m:r>
                    <m:sSub>
                      <m:e>
                        <m:r>
                          <m:t>ϵ</m:t>
                        </m:r>
                      </m:e>
                      <m:sub>
                        <m:r>
                          <m:t>i</m:t>
                        </m:r>
                        <m:r>
                          <m:t>j</m:t>
                        </m:r>
                      </m:sub>
                    </m:sSub>
                    <m:r>
                      <m:rPr>
                        <m:sty m:val="p"/>
                      </m:rPr>
                      <m:t>∼</m:t>
                    </m:r>
                    <m:r>
                      <m:t>N</m:t>
                    </m:r>
                    <m:d>
                      <m:dPr>
                        <m:begChr m:val="("/>
                        <m:endChr m:val=")"/>
                        <m:sepChr m:val=""/>
                        <m:grow/>
                      </m:dPr>
                      <m:e>
                        <m:r>
                          <m:t>0</m:t>
                        </m:r>
                        <m:r>
                          <m:rPr>
                            <m:sty m:val="p"/>
                          </m:rPr>
                          <m:t>,</m:t>
                        </m:r>
                        <m:sSup>
                          <m:e>
                            <m:r>
                              <m:t>σ</m:t>
                            </m:r>
                          </m:e>
                          <m:sup>
                            <m:r>
                              <m:t>2</m:t>
                            </m:r>
                          </m:sup>
                        </m:sSup>
                      </m:e>
                    </m:d>
                  </m:oMath>
                </a14:m>
              </a:p>
              <a:p>
                <a:pPr lvl="1"/>
                <a:r>
                  <a:rPr/>
                  <a:t>Level 2: </a:t>
                </a:r>
                <a14:m>
                  <m:oMath xmlns:m="http://schemas.openxmlformats.org/officeDocument/2006/math">
                    <m:sSub>
                      <m:e>
                        <m:r>
                          <m:t>β</m:t>
                        </m:r>
                      </m:e>
                      <m:sub>
                        <m:r>
                          <m:t>0</m:t>
                        </m:r>
                        <m:r>
                          <m:t>i</m:t>
                        </m:r>
                      </m:sub>
                    </m:sSub>
                    <m:r>
                      <m:rPr>
                        <m:sty m:val="p"/>
                      </m:rPr>
                      <m:t>=</m:t>
                    </m:r>
                    <m:sSub>
                      <m:e>
                        <m:r>
                          <m:t>γ</m:t>
                        </m:r>
                      </m:e>
                      <m:sub>
                        <m:r>
                          <m:t>00</m:t>
                        </m:r>
                      </m:sub>
                    </m:sSub>
                    <m:r>
                      <m:rPr>
                        <m:sty m:val="p"/>
                      </m:rPr>
                      <m:t>+</m:t>
                    </m:r>
                    <m:sSub>
                      <m:e>
                        <m:r>
                          <m:t>γ</m:t>
                        </m:r>
                      </m:e>
                      <m:sub>
                        <m:r>
                          <m:t>01</m:t>
                        </m:r>
                      </m:sub>
                    </m:sSub>
                    <m:sSub>
                      <m:e>
                        <m:r>
                          <m:t>Z</m:t>
                        </m:r>
                      </m:e>
                      <m:sub>
                        <m:r>
                          <m:t>j</m:t>
                        </m:r>
                      </m:sub>
                    </m:sSub>
                    <m:r>
                      <m:rPr>
                        <m:sty m:val="p"/>
                      </m:rPr>
                      <m:t>+</m:t>
                    </m:r>
                    <m:sSub>
                      <m:e>
                        <m:r>
                          <m:t>u</m:t>
                        </m:r>
                      </m:e>
                      <m:sub>
                        <m:r>
                          <m:t>0</m:t>
                        </m:r>
                        <m:r>
                          <m:t>j</m:t>
                        </m:r>
                      </m:sub>
                    </m:sSub>
                    <m:r>
                      <m:rPr>
                        <m:sty m:val="p"/>
                      </m:rPr>
                      <m:t>,</m:t>
                    </m:r>
                    <m:r>
                      <m:t> </m:t>
                    </m:r>
                    <m:sSub>
                      <m:e>
                        <m:r>
                          <m:t>β</m:t>
                        </m:r>
                      </m:e>
                      <m:sub>
                        <m:r>
                          <m:t>1</m:t>
                        </m:r>
                        <m:r>
                          <m:t>j</m:t>
                        </m:r>
                      </m:sub>
                    </m:sSub>
                    <m:r>
                      <m:rPr>
                        <m:sty m:val="p"/>
                      </m:rPr>
                      <m:t>=</m:t>
                    </m:r>
                    <m:sSub>
                      <m:e>
                        <m:r>
                          <m:t>γ</m:t>
                        </m:r>
                      </m:e>
                      <m:sub>
                        <m:r>
                          <m:t>10</m:t>
                        </m:r>
                      </m:sub>
                    </m:sSub>
                    <m:r>
                      <m:t> </m:t>
                    </m:r>
                    <m:sSub>
                      <m:e>
                        <m:r>
                          <m:t>u</m:t>
                        </m:r>
                      </m:e>
                      <m:sub>
                        <m:r>
                          <m:t>0</m:t>
                        </m:r>
                        <m:r>
                          <m:t>j</m:t>
                        </m:r>
                      </m:sub>
                    </m:sSub>
                    <m:r>
                      <m:rPr>
                        <m:sty m:val="p"/>
                      </m:rPr>
                      <m:t>∼</m:t>
                    </m:r>
                    <m:r>
                      <m:t>N</m:t>
                    </m:r>
                    <m:d>
                      <m:dPr>
                        <m:begChr m:val="("/>
                        <m:endChr m:val=")"/>
                        <m:sepChr m:val=""/>
                        <m:grow/>
                      </m:dPr>
                      <m:e>
                        <m:r>
                          <m:t>0</m:t>
                        </m:r>
                        <m:r>
                          <m:rPr>
                            <m:sty m:val="p"/>
                          </m:rPr>
                          <m:t>,</m:t>
                        </m:r>
                        <m:sSub>
                          <m:e>
                            <m:r>
                              <m:t>τ</m:t>
                            </m:r>
                          </m:e>
                          <m:sub>
                            <m:r>
                              <m:t>00</m:t>
                            </m:r>
                          </m:sub>
                        </m:sSub>
                      </m:e>
                    </m:d>
                  </m:oMath>
                </a14:m>
              </a:p>
              <a:p>
                <a:pPr lvl="1"/>
                <a:r>
                  <a:rPr/>
                  <a:t>Fixed Effect: </a:t>
                </a:r>
                <a14:m>
                  <m:oMath xmlns:m="http://schemas.openxmlformats.org/officeDocument/2006/math">
                    <m:sSub>
                      <m:e>
                        <m:r>
                          <m:t>γ</m:t>
                        </m:r>
                      </m:e>
                      <m:sub>
                        <m:r>
                          <m:t>00</m:t>
                        </m:r>
                      </m:sub>
                    </m:sSub>
                  </m:oMath>
                </a14:m>
                <a:r>
                  <a:rPr/>
                  <a:t> = average outcome for sample of groups, </a:t>
                </a:r>
                <a14:m>
                  <m:oMath xmlns:m="http://schemas.openxmlformats.org/officeDocument/2006/math">
                    <m:sSub>
                      <m:e>
                        <m:r>
                          <m:t>γ</m:t>
                        </m:r>
                      </m:e>
                      <m:sub>
                        <m:r>
                          <m:t>01</m:t>
                        </m:r>
                      </m:sub>
                    </m:sSub>
                  </m:oMath>
                </a14:m>
                <a:r>
                  <a:rPr/>
                  <a:t> = average group effect (intercept) on outcome, </a:t>
                </a:r>
                <a14:m>
                  <m:oMath xmlns:m="http://schemas.openxmlformats.org/officeDocument/2006/math">
                    <m:sSub>
                      <m:e>
                        <m:r>
                          <m:t>γ</m:t>
                        </m:r>
                      </m:e>
                      <m:sub>
                        <m:r>
                          <m:t>10</m:t>
                        </m:r>
                      </m:sub>
                    </m:sSub>
                  </m:oMath>
                </a14:m>
                <a:r>
                  <a:rPr/>
                  <a:t> = average individual effect (slope) on outcome  </a:t>
                </a:r>
              </a:p>
              <a:p>
                <a:pPr lvl="1"/>
                <a:r>
                  <a:rPr/>
                  <a:t>Random Effect: </a:t>
                </a:r>
                <a14:m>
                  <m:oMath xmlns:m="http://schemas.openxmlformats.org/officeDocument/2006/math">
                    <m:sSub>
                      <m:e>
                        <m:r>
                          <m:t>ϵ</m:t>
                        </m:r>
                      </m:e>
                      <m:sub>
                        <m:r>
                          <m:t>i</m:t>
                        </m:r>
                        <m:r>
                          <m:t>j</m:t>
                        </m:r>
                      </m:sub>
                    </m:sSub>
                  </m:oMath>
                </a14:m>
                <a:r>
                  <a:rPr/>
                  <a:t> = residuals, </a:t>
                </a:r>
                <a14:m>
                  <m:oMath xmlns:m="http://schemas.openxmlformats.org/officeDocument/2006/math">
                    <m:sSub>
                      <m:e>
                        <m:r>
                          <m:t>u</m:t>
                        </m:r>
                      </m:e>
                      <m:sub>
                        <m:r>
                          <m:t>0</m:t>
                        </m:r>
                        <m:r>
                          <m:t>j</m:t>
                        </m:r>
                      </m:sub>
                    </m:sSub>
                  </m:oMath>
                </a14:m>
                <a:r>
                  <a:rPr/>
                  <a:t> = unique effect of group j on average outcome</a:t>
                </a:r>
              </a:p>
              <a:p>
                <a:pPr lvl="0" indent="0" marL="0">
                  <a:spcBef>
                    <a:spcPts val="3000"/>
                  </a:spcBef>
                  <a:buNone/>
                </a:pPr>
                <a:r>
                  <a:rPr b="1"/>
                  <a:t>Model 5-1. Intercepts-as-Outcomes Model (Cont’d)</a:t>
                </a:r>
              </a:p>
              <a:p>
                <a:pPr lvl="0" indent="-342900" marL="342900">
                  <a:buAutoNum type="arabicPeriod"/>
                </a:pPr>
                <a:r>
                  <a:rPr b="1"/>
                  <a:t>Random coefficient not included</a:t>
                </a:r>
              </a:p>
              <a:p>
                <a:pPr lvl="1"/>
                <a:r>
                  <a:rPr/>
                  <a:t>Level 1: </a:t>
                </a:r>
                <a14:m>
                  <m:oMath xmlns:m="http://schemas.openxmlformats.org/officeDocument/2006/math">
                    <m:sSub>
                      <m:e>
                        <m:r>
                          <m:t>Y</m:t>
                        </m:r>
                      </m:e>
                      <m:sub>
                        <m:r>
                          <m:t>i</m:t>
                        </m:r>
                        <m:r>
                          <m:t>j</m:t>
                        </m:r>
                      </m:sub>
                    </m:sSub>
                    <m:r>
                      <m:rPr>
                        <m:sty m:val="p"/>
                      </m:rPr>
                      <m:t>=</m:t>
                    </m:r>
                    <m:sSub>
                      <m:e>
                        <m:r>
                          <m:t>β</m:t>
                        </m:r>
                      </m:e>
                      <m:sub>
                        <m:r>
                          <m:t>0</m:t>
                        </m:r>
                        <m:r>
                          <m:t>j</m:t>
                        </m:r>
                      </m:sub>
                    </m:sSub>
                    <m:r>
                      <m:rPr>
                        <m:sty m:val="p"/>
                      </m:rPr>
                      <m:t>+</m:t>
                    </m:r>
                    <m:sSub>
                      <m:e>
                        <m:r>
                          <m:t>β</m:t>
                        </m:r>
                      </m:e>
                      <m:sub>
                        <m:r>
                          <m:t>1</m:t>
                        </m:r>
                        <m:r>
                          <m:t>j</m:t>
                        </m:r>
                      </m:sub>
                    </m:sSub>
                    <m:r>
                      <m:t>S</m:t>
                    </m:r>
                    <m:r>
                      <m:t>E</m:t>
                    </m:r>
                    <m:sSub>
                      <m:e>
                        <m:r>
                          <m:t>S</m:t>
                        </m:r>
                      </m:e>
                      <m:sub>
                        <m:r>
                          <m:t>i</m:t>
                        </m:r>
                        <m:r>
                          <m:t>j</m:t>
                        </m:r>
                      </m:sub>
                    </m:sSub>
                    <m:r>
                      <m:rPr>
                        <m:sty m:val="p"/>
                      </m:rPr>
                      <m:t>+</m:t>
                    </m:r>
                    <m:sSub>
                      <m:e>
                        <m:r>
                          <m:t>ϵ</m:t>
                        </m:r>
                      </m:e>
                      <m:sub>
                        <m:r>
                          <m:t>i</m:t>
                        </m:r>
                        <m:r>
                          <m:t>j</m:t>
                        </m:r>
                      </m:sub>
                    </m:sSub>
                    <m:r>
                      <m:t> </m:t>
                    </m:r>
                    <m:sSub>
                      <m:e>
                        <m:r>
                          <m:t>ϵ</m:t>
                        </m:r>
                      </m:e>
                      <m:sub>
                        <m:r>
                          <m:t>i</m:t>
                        </m:r>
                        <m:r>
                          <m:t>j</m:t>
                        </m:r>
                      </m:sub>
                    </m:sSub>
                    <m:r>
                      <m:rPr>
                        <m:sty m:val="p"/>
                      </m:rPr>
                      <m:t>∼</m:t>
                    </m:r>
                    <m:r>
                      <m:t>N</m:t>
                    </m:r>
                    <m:d>
                      <m:dPr>
                        <m:begChr m:val="("/>
                        <m:endChr m:val=")"/>
                        <m:sepChr m:val=""/>
                        <m:grow/>
                      </m:dPr>
                      <m:e>
                        <m:r>
                          <m:t>0</m:t>
                        </m:r>
                        <m:r>
                          <m:rPr>
                            <m:sty m:val="p"/>
                          </m:rPr>
                          <m:t>,</m:t>
                        </m:r>
                        <m:sSup>
                          <m:e>
                            <m:r>
                              <m:t>σ</m:t>
                            </m:r>
                          </m:e>
                          <m:sup>
                            <m:r>
                              <m:t>2</m:t>
                            </m:r>
                          </m:sup>
                        </m:sSup>
                      </m:e>
                    </m:d>
                  </m:oMath>
                </a14:m>
              </a:p>
              <a:p>
                <a:pPr lvl="1"/>
                <a:r>
                  <a:rPr/>
                  <a:t>Level 2 intercept: </a:t>
                </a:r>
                <a14:m>
                  <m:oMath xmlns:m="http://schemas.openxmlformats.org/officeDocument/2006/math">
                    <m:sSub>
                      <m:e>
                        <m:r>
                          <m:t>β</m:t>
                        </m:r>
                      </m:e>
                      <m:sub>
                        <m:r>
                          <m:t>0</m:t>
                        </m:r>
                        <m:r>
                          <m:t>i</m:t>
                        </m:r>
                      </m:sub>
                    </m:sSub>
                    <m:r>
                      <m:rPr>
                        <m:sty m:val="p"/>
                      </m:rPr>
                      <m:t>=</m:t>
                    </m:r>
                    <m:sSub>
                      <m:e>
                        <m:r>
                          <m:t>γ</m:t>
                        </m:r>
                      </m:e>
                      <m:sub>
                        <m:r>
                          <m:t>00</m:t>
                        </m:r>
                      </m:sub>
                    </m:sSub>
                    <m:r>
                      <m:rPr>
                        <m:sty m:val="p"/>
                      </m:rPr>
                      <m:t>+</m:t>
                    </m:r>
                    <m:sSub>
                      <m:e>
                        <m:r>
                          <m:t>γ</m:t>
                        </m:r>
                      </m:e>
                      <m:sub>
                        <m:r>
                          <m:t>01</m:t>
                        </m:r>
                      </m:sub>
                    </m:sSub>
                    <m:r>
                      <m:t>S</m:t>
                    </m:r>
                    <m:r>
                      <m:t>E</m:t>
                    </m:r>
                    <m:r>
                      <m:t>C</m:t>
                    </m:r>
                    <m:r>
                      <m:t>T</m:t>
                    </m:r>
                    <m:r>
                      <m:t>O</m:t>
                    </m:r>
                    <m:sSub>
                      <m:e>
                        <m:r>
                          <m:t>R</m:t>
                        </m:r>
                      </m:e>
                      <m:sub>
                        <m:r>
                          <m:t>j</m:t>
                        </m:r>
                      </m:sub>
                    </m:sSub>
                    <m:r>
                      <m:rPr>
                        <m:sty m:val="p"/>
                      </m:rPr>
                      <m:t>+</m:t>
                    </m:r>
                    <m:sSub>
                      <m:e>
                        <m:r>
                          <m:t>u</m:t>
                        </m:r>
                      </m:e>
                      <m:sub>
                        <m:r>
                          <m:t>0</m:t>
                        </m:r>
                        <m:r>
                          <m:t>j</m:t>
                        </m:r>
                      </m:sub>
                    </m:sSub>
                    <m:r>
                      <m:t> </m:t>
                    </m:r>
                    <m:sSub>
                      <m:e>
                        <m:r>
                          <m:t>u</m:t>
                        </m:r>
                      </m:e>
                      <m:sub>
                        <m:r>
                          <m:t>0</m:t>
                        </m:r>
                        <m:r>
                          <m:t>j</m:t>
                        </m:r>
                      </m:sub>
                    </m:sSub>
                    <m:r>
                      <m:rPr>
                        <m:sty m:val="p"/>
                      </m:rPr>
                      <m:t>∼</m:t>
                    </m:r>
                    <m:r>
                      <m:t>N</m:t>
                    </m:r>
                    <m:d>
                      <m:dPr>
                        <m:begChr m:val="("/>
                        <m:endChr m:val=")"/>
                        <m:sepChr m:val=""/>
                        <m:grow/>
                      </m:dPr>
                      <m:e>
                        <m:r>
                          <m:t>0</m:t>
                        </m:r>
                        <m:r>
                          <m:rPr>
                            <m:sty m:val="p"/>
                          </m:rPr>
                          <m:t>,</m:t>
                        </m:r>
                        <m:sSub>
                          <m:e>
                            <m:r>
                              <m:t>τ</m:t>
                            </m:r>
                          </m:e>
                          <m:sub>
                            <m:r>
                              <m:t>00</m:t>
                            </m:r>
                          </m:sub>
                        </m:sSub>
                      </m:e>
                    </m:d>
                  </m:oMath>
                </a14:m>
              </a:p>
              <a:p>
                <a:pPr lvl="1"/>
                <a:r>
                  <a:rPr/>
                  <a:t>Level 2 slope: </a:t>
                </a:r>
                <a14:m>
                  <m:oMath xmlns:m="http://schemas.openxmlformats.org/officeDocument/2006/math">
                    <m:sSub>
                      <m:e>
                        <m:r>
                          <m:t>β</m:t>
                        </m:r>
                      </m:e>
                      <m:sub>
                        <m:r>
                          <m:t>1</m:t>
                        </m:r>
                        <m:r>
                          <m:t>j</m:t>
                        </m:r>
                      </m:sub>
                    </m:sSub>
                    <m:r>
                      <m:rPr>
                        <m:sty m:val="p"/>
                      </m:rPr>
                      <m:t>=</m:t>
                    </m:r>
                    <m:sSub>
                      <m:e>
                        <m:r>
                          <m:t>γ</m:t>
                        </m:r>
                      </m:e>
                      <m:sub>
                        <m:r>
                          <m:t>10</m:t>
                        </m:r>
                      </m:sub>
                    </m:sSub>
                  </m:oMath>
                </a14:m>
                <a:r>
                  <a:rPr/>
                  <a:t>  </a:t>
                </a:r>
              </a:p>
              <a:p>
                <a:pPr lvl="0" indent="-342900" marL="342900">
                  <a:buAutoNum type="arabicPeriod"/>
                </a:pPr>
                <a:r>
                  <a:rPr b="1"/>
                  <a:t>Random coefficient included</a:t>
                </a:r>
              </a:p>
              <a:p>
                <a:pPr lvl="1"/>
                <a:r>
                  <a:rPr/>
                  <a:t>Level 1: </a:t>
                </a:r>
                <a14:m>
                  <m:oMath xmlns:m="http://schemas.openxmlformats.org/officeDocument/2006/math">
                    <m:sSub>
                      <m:e>
                        <m:r>
                          <m:t>Y</m:t>
                        </m:r>
                      </m:e>
                      <m:sub>
                        <m:r>
                          <m:t>i</m:t>
                        </m:r>
                        <m:r>
                          <m:t>j</m:t>
                        </m:r>
                      </m:sub>
                    </m:sSub>
                    <m:r>
                      <m:rPr>
                        <m:sty m:val="p"/>
                      </m:rPr>
                      <m:t>=</m:t>
                    </m:r>
                    <m:sSub>
                      <m:e>
                        <m:r>
                          <m:t>β</m:t>
                        </m:r>
                      </m:e>
                      <m:sub>
                        <m:r>
                          <m:t>0</m:t>
                        </m:r>
                        <m:r>
                          <m:t>j</m:t>
                        </m:r>
                      </m:sub>
                    </m:sSub>
                    <m:r>
                      <m:rPr>
                        <m:sty m:val="p"/>
                      </m:rPr>
                      <m:t>+</m:t>
                    </m:r>
                    <m:sSub>
                      <m:e>
                        <m:r>
                          <m:t>β</m:t>
                        </m:r>
                      </m:e>
                      <m:sub>
                        <m:r>
                          <m:t>1</m:t>
                        </m:r>
                        <m:r>
                          <m:t>j</m:t>
                        </m:r>
                      </m:sub>
                    </m:sSub>
                    <m:r>
                      <m:t>S</m:t>
                    </m:r>
                    <m:r>
                      <m:t>E</m:t>
                    </m:r>
                    <m:sSub>
                      <m:e>
                        <m:r>
                          <m:t>S</m:t>
                        </m:r>
                      </m:e>
                      <m:sub>
                        <m:r>
                          <m:t>i</m:t>
                        </m:r>
                        <m:r>
                          <m:t>j</m:t>
                        </m:r>
                      </m:sub>
                    </m:sSub>
                    <m:r>
                      <m:rPr>
                        <m:sty m:val="p"/>
                      </m:rPr>
                      <m:t>+</m:t>
                    </m:r>
                    <m:sSub>
                      <m:e>
                        <m:r>
                          <m:t>ϵ</m:t>
                        </m:r>
                      </m:e>
                      <m:sub>
                        <m:r>
                          <m:t>i</m:t>
                        </m:r>
                        <m:r>
                          <m:t>j</m:t>
                        </m:r>
                      </m:sub>
                    </m:sSub>
                    <m:r>
                      <m:t> </m:t>
                    </m:r>
                    <m:sSub>
                      <m:e>
                        <m:r>
                          <m:t>ϵ</m:t>
                        </m:r>
                      </m:e>
                      <m:sub>
                        <m:r>
                          <m:t>i</m:t>
                        </m:r>
                        <m:r>
                          <m:t>j</m:t>
                        </m:r>
                      </m:sub>
                    </m:sSub>
                    <m:r>
                      <m:rPr>
                        <m:sty m:val="p"/>
                      </m:rPr>
                      <m:t>∼</m:t>
                    </m:r>
                    <m:r>
                      <m:t>N</m:t>
                    </m:r>
                    <m:d>
                      <m:dPr>
                        <m:begChr m:val="("/>
                        <m:endChr m:val=")"/>
                        <m:sepChr m:val=""/>
                        <m:grow/>
                      </m:dPr>
                      <m:e>
                        <m:r>
                          <m:t>0</m:t>
                        </m:r>
                        <m:r>
                          <m:rPr>
                            <m:sty m:val="p"/>
                          </m:rPr>
                          <m:t>,</m:t>
                        </m:r>
                        <m:sSup>
                          <m:e>
                            <m:r>
                              <m:t>σ</m:t>
                            </m:r>
                          </m:e>
                          <m:sup>
                            <m:r>
                              <m:t>2</m:t>
                            </m:r>
                          </m:sup>
                        </m:sSup>
                      </m:e>
                    </m:d>
                  </m:oMath>
                </a14:m>
              </a:p>
              <a:p>
                <a:pPr lvl="1"/>
                <a:r>
                  <a:rPr/>
                  <a:t>Level 2 intercept: </a:t>
                </a:r>
                <a14:m>
                  <m:oMath xmlns:m="http://schemas.openxmlformats.org/officeDocument/2006/math">
                    <m:sSub>
                      <m:e>
                        <m:r>
                          <m:t>β</m:t>
                        </m:r>
                      </m:e>
                      <m:sub>
                        <m:r>
                          <m:t>0</m:t>
                        </m:r>
                        <m:r>
                          <m:t>i</m:t>
                        </m:r>
                      </m:sub>
                    </m:sSub>
                    <m:r>
                      <m:rPr>
                        <m:sty m:val="p"/>
                      </m:rPr>
                      <m:t>=</m:t>
                    </m:r>
                    <m:sSub>
                      <m:e>
                        <m:r>
                          <m:t>γ</m:t>
                        </m:r>
                      </m:e>
                      <m:sub>
                        <m:r>
                          <m:t>00</m:t>
                        </m:r>
                      </m:sub>
                    </m:sSub>
                    <m:r>
                      <m:rPr>
                        <m:sty m:val="p"/>
                      </m:rPr>
                      <m:t>+</m:t>
                    </m:r>
                    <m:sSub>
                      <m:e>
                        <m:r>
                          <m:t>γ</m:t>
                        </m:r>
                      </m:e>
                      <m:sub>
                        <m:r>
                          <m:t>01</m:t>
                        </m:r>
                      </m:sub>
                    </m:sSub>
                    <m:r>
                      <m:t>S</m:t>
                    </m:r>
                    <m:r>
                      <m:t>E</m:t>
                    </m:r>
                    <m:r>
                      <m:t>C</m:t>
                    </m:r>
                    <m:r>
                      <m:t>T</m:t>
                    </m:r>
                    <m:r>
                      <m:t>O</m:t>
                    </m:r>
                    <m:sSub>
                      <m:e>
                        <m:r>
                          <m:t>R</m:t>
                        </m:r>
                      </m:e>
                      <m:sub>
                        <m:r>
                          <m:t>j</m:t>
                        </m:r>
                      </m:sub>
                    </m:sSub>
                    <m:r>
                      <m:rPr>
                        <m:sty m:val="p"/>
                      </m:rPr>
                      <m:t>+</m:t>
                    </m:r>
                    <m:sSub>
                      <m:e>
                        <m:r>
                          <m:t>u</m:t>
                        </m:r>
                      </m:e>
                      <m:sub>
                        <m:r>
                          <m:t>0</m:t>
                        </m:r>
                        <m:r>
                          <m:t>j</m:t>
                        </m:r>
                      </m:sub>
                    </m:sSub>
                    <m:r>
                      <m:t> </m:t>
                    </m:r>
                    <m:sSub>
                      <m:e>
                        <m:r>
                          <m:t>u</m:t>
                        </m:r>
                      </m:e>
                      <m:sub>
                        <m:r>
                          <m:t>0</m:t>
                        </m:r>
                        <m:r>
                          <m:t>j</m:t>
                        </m:r>
                      </m:sub>
                    </m:sSub>
                    <m:r>
                      <m:rPr>
                        <m:sty m:val="p"/>
                      </m:rPr>
                      <m:t>∼</m:t>
                    </m:r>
                    <m:r>
                      <m:t>N</m:t>
                    </m:r>
                    <m:d>
                      <m:dPr>
                        <m:begChr m:val="("/>
                        <m:endChr m:val=")"/>
                        <m:sepChr m:val=""/>
                        <m:grow/>
                      </m:dPr>
                      <m:e>
                        <m:r>
                          <m:t>0</m:t>
                        </m:r>
                        <m:r>
                          <m:rPr>
                            <m:sty m:val="p"/>
                          </m:rPr>
                          <m:t>,</m:t>
                        </m:r>
                        <m:sSub>
                          <m:e>
                            <m:r>
                              <m:t>τ</m:t>
                            </m:r>
                          </m:e>
                          <m:sub>
                            <m:r>
                              <m:t>00</m:t>
                            </m:r>
                          </m:sub>
                        </m:sSub>
                      </m:e>
                    </m:d>
                  </m:oMath>
                </a14:m>
              </a:p>
              <a:p>
                <a:pPr lvl="1"/>
                <a:r>
                  <a:rPr/>
                  <a:t>Level 2 slope: </a:t>
                </a:r>
                <a14:m>
                  <m:oMath xmlns:m="http://schemas.openxmlformats.org/officeDocument/2006/math">
                    <m:sSub>
                      <m:e>
                        <m:r>
                          <m:t>β</m:t>
                        </m:r>
                      </m:e>
                      <m:sub>
                        <m:r>
                          <m:t>1</m:t>
                        </m:r>
                        <m:r>
                          <m:t>j</m:t>
                        </m:r>
                      </m:sub>
                    </m:sSub>
                    <m:r>
                      <m:rPr>
                        <m:sty m:val="p"/>
                      </m:rPr>
                      <m:t>=</m:t>
                    </m:r>
                    <m:sSub>
                      <m:e>
                        <m:r>
                          <m:t>γ</m:t>
                        </m:r>
                      </m:e>
                      <m:sub>
                        <m:r>
                          <m:t>10</m:t>
                        </m:r>
                      </m:sub>
                    </m:sSub>
                    <m:r>
                      <m:rPr>
                        <m:sty m:val="p"/>
                      </m:rPr>
                      <m:t>+</m:t>
                    </m:r>
                    <m:sSub>
                      <m:e>
                        <m:r>
                          <m:t>u</m:t>
                        </m:r>
                      </m:e>
                      <m:sub>
                        <m:r>
                          <m:t>1</m:t>
                        </m:r>
                        <m:r>
                          <m:t>j</m:t>
                        </m:r>
                      </m:sub>
                    </m:sSub>
                    <m:r>
                      <m:t> </m:t>
                    </m:r>
                    <m:sSub>
                      <m:e>
                        <m:r>
                          <m:t>u</m:t>
                        </m:r>
                      </m:e>
                      <m:sub>
                        <m:r>
                          <m:t>1</m:t>
                        </m:r>
                        <m:r>
                          <m:t>j</m:t>
                        </m:r>
                      </m:sub>
                    </m:sSub>
                    <m:r>
                      <m:rPr>
                        <m:sty m:val="p"/>
                      </m:rPr>
                      <m:t>∼</m:t>
                    </m:r>
                    <m:r>
                      <m:t>N</m:t>
                    </m:r>
                    <m:d>
                      <m:dPr>
                        <m:begChr m:val="("/>
                        <m:endChr m:val=")"/>
                        <m:sepChr m:val=""/>
                        <m:grow/>
                      </m:dPr>
                      <m:e>
                        <m:r>
                          <m:t>0</m:t>
                        </m:r>
                        <m:r>
                          <m:rPr>
                            <m:sty m:val="p"/>
                          </m:rPr>
                          <m:t>,</m:t>
                        </m:r>
                        <m:sSub>
                          <m:e>
                            <m:r>
                              <m:t>τ</m:t>
                            </m:r>
                          </m:e>
                          <m:sub>
                            <m:r>
                              <m:t>11</m:t>
                            </m:r>
                          </m:sub>
                        </m:sSub>
                      </m:e>
                    </m:d>
                  </m:oMath>
                </a14:m>
              </a:p>
              <a:p>
                <a:pPr lvl="0" indent="0" marL="0">
                  <a:spcBef>
                    <a:spcPts val="3000"/>
                  </a:spcBef>
                  <a:buNone/>
                </a:pPr>
                <a:r>
                  <a:rPr b="1"/>
                  <a:t>Model 5-1. Intercepts-as-Outcomes Model (Cont’d)</a:t>
                </a:r>
              </a:p>
              <a:p>
                <a:pPr lvl="0"/>
                <a:r>
                  <a:rPr/>
                  <a:t>Random coefficient not included</a:t>
                </a:r>
              </a:p>
              <a:p>
                <a:pPr lvl="0" indent="0">
                  <a:buNone/>
                </a:pPr>
                <a:r>
                  <a:rPr i="1">
                    <a:solidFill>
                      <a:srgbClr val="5E5E5E"/>
                    </a:solidFill>
                    <a:latin typeface="Courier"/>
                  </a:rPr>
                  <a:t>## Random-effects ANCOVA with Level-2 predictor</a:t>
                </a:r>
                <a:br/>
                <a:br/>
                <a:r>
                  <a:rPr>
                    <a:solidFill>
                      <a:srgbClr val="5E5E5E"/>
                    </a:solidFill>
                    <a:latin typeface="Courier"/>
                  </a:rPr>
                  <a:t># without random coefficient</a:t>
                </a:r>
                <a:br/>
                <a:r>
                  <a:rPr>
                    <a:solidFill>
                      <a:srgbClr val="003B4F"/>
                    </a:solidFill>
                    <a:latin typeface="Courier"/>
                  </a:rPr>
                  <a:t>model5 &lt;- </a:t>
                </a:r>
                <a:r>
                  <a:rPr>
                    <a:solidFill>
                      <a:srgbClr val="4758AB"/>
                    </a:solidFill>
                    <a:latin typeface="Courier"/>
                  </a:rPr>
                  <a:t>lmer</a:t>
                </a:r>
                <a:r>
                  <a:rPr>
                    <a:solidFill>
                      <a:srgbClr val="003B4F"/>
                    </a:solidFill>
                    <a:latin typeface="Courier"/>
                  </a:rPr>
                  <a:t>(mathach </a:t>
                </a:r>
                <a:r>
                  <a:rPr>
                    <a:solidFill>
                      <a:srgbClr val="5E5E5E"/>
                    </a:solidFill>
                    <a:latin typeface="Courier"/>
                  </a:rPr>
                  <a:t>~</a:t>
                </a:r>
                <a:r>
                  <a:rPr>
                    <a:solidFill>
                      <a:srgbClr val="003B4F"/>
                    </a:solidFill>
                    <a:latin typeface="Courier"/>
                  </a:rPr>
                  <a:t>  ses </a:t>
                </a:r>
                <a:r>
                  <a:rPr>
                    <a:solidFill>
                      <a:srgbClr val="5E5E5E"/>
                    </a:solidFill>
                    <a:latin typeface="Courier"/>
                  </a:rPr>
                  <a:t>+</a:t>
                </a:r>
                <a:r>
                  <a:rPr>
                    <a:solidFill>
                      <a:srgbClr val="003B4F"/>
                    </a:solidFill>
                    <a:latin typeface="Courier"/>
                  </a:rPr>
                  <a:t> sector </a:t>
                </a:r>
                <a:r>
                  <a:rPr>
                    <a:solidFill>
                      <a:srgbClr val="5E5E5E"/>
                    </a:solidFill>
                    <a:latin typeface="Courier"/>
                  </a:rPr>
                  <a:t>+</a:t>
                </a:r>
                <a:r>
                  <a:rPr>
                    <a:solidFill>
                      <a:srgbClr val="003B4F"/>
                    </a:solidFill>
                    <a:latin typeface="Courier"/>
                  </a:rPr>
                  <a:t> (</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id), </a:t>
                </a:r>
                <a:r>
                  <a:rPr>
                    <a:solidFill>
                      <a:srgbClr val="657422"/>
                    </a:solidFill>
                    <a:latin typeface="Courier"/>
                  </a:rPr>
                  <a:t>data=</a:t>
                </a:r>
                <a:r>
                  <a:rPr>
                    <a:solidFill>
                      <a:srgbClr val="003B4F"/>
                    </a:solidFill>
                    <a:latin typeface="Courier"/>
                  </a:rPr>
                  <a:t>data_merged)</a:t>
                </a:r>
                <a:br/>
                <a:r>
                  <a:rPr>
                    <a:solidFill>
                      <a:srgbClr val="4758AB"/>
                    </a:solidFill>
                    <a:latin typeface="Courier"/>
                  </a:rPr>
                  <a:t>icc</a:t>
                </a:r>
                <a:r>
                  <a:rPr>
                    <a:solidFill>
                      <a:srgbClr val="003B4F"/>
                    </a:solidFill>
                    <a:latin typeface="Courier"/>
                  </a:rPr>
                  <a:t>(model5)</a:t>
                </a:r>
                <a:br/>
                <a:br/>
                <a:r>
                  <a:rPr>
                    <a:solidFill>
                      <a:srgbClr val="5E5E5E"/>
                    </a:solidFill>
                    <a:latin typeface="Courier"/>
                  </a:rPr>
                  <a:t># the individual random effects (level 2 residuals of the intercept, i.e. the υ0i)</a:t>
                </a:r>
                <a:br/>
                <a:r>
                  <a:rPr>
                    <a:solidFill>
                      <a:srgbClr val="4758AB"/>
                    </a:solidFill>
                    <a:latin typeface="Courier"/>
                  </a:rPr>
                  <a:t>ranef</a:t>
                </a:r>
                <a:r>
                  <a:rPr>
                    <a:solidFill>
                      <a:srgbClr val="003B4F"/>
                    </a:solidFill>
                    <a:latin typeface="Courier"/>
                  </a:rPr>
                  <a:t>(model5)</a:t>
                </a:r>
                <a:br/>
                <a:r>
                  <a:rPr>
                    <a:solidFill>
                      <a:srgbClr val="4758AB"/>
                    </a:solidFill>
                    <a:latin typeface="Courier"/>
                  </a:rPr>
                  <a:t>ranova</a:t>
                </a:r>
                <a:r>
                  <a:rPr>
                    <a:solidFill>
                      <a:srgbClr val="003B4F"/>
                    </a:solidFill>
                    <a:latin typeface="Courier"/>
                  </a:rPr>
                  <a:t>(model5)</a:t>
                </a:r>
                <a:br/>
                <a:br/>
                <a:r>
                  <a:rPr i="1">
                    <a:solidFill>
                      <a:srgbClr val="5E5E5E"/>
                    </a:solidFill>
                    <a:latin typeface="Courier"/>
                  </a:rPr>
                  <a:t>## Use BruceR package</a:t>
                </a:r>
                <a:br/>
                <a:r>
                  <a:rPr>
                    <a:solidFill>
                      <a:srgbClr val="4758AB"/>
                    </a:solidFill>
                    <a:latin typeface="Courier"/>
                  </a:rPr>
                  <a:t>HLM_summary</a:t>
                </a:r>
                <a:r>
                  <a:rPr>
                    <a:solidFill>
                      <a:srgbClr val="003B4F"/>
                    </a:solidFill>
                    <a:latin typeface="Courier"/>
                  </a:rPr>
                  <a:t>(model5,</a:t>
                </a:r>
                <a:r>
                  <a:rPr>
                    <a:solidFill>
                      <a:srgbClr val="657422"/>
                    </a:solidFill>
                    <a:latin typeface="Courier"/>
                  </a:rPr>
                  <a:t>test.rand =</a:t>
                </a:r>
                <a:r>
                  <a:rPr>
                    <a:solidFill>
                      <a:srgbClr val="003B4F"/>
                    </a:solidFill>
                    <a:latin typeface="Courier"/>
                  </a:rPr>
                  <a:t> T, </a:t>
                </a:r>
                <a:r>
                  <a:rPr>
                    <a:solidFill>
                      <a:srgbClr val="657422"/>
                    </a:solidFill>
                    <a:latin typeface="Courier"/>
                  </a:rPr>
                  <a:t>digits =</a:t>
                </a:r>
                <a:r>
                  <a:rPr>
                    <a:solidFill>
                      <a:srgbClr val="003B4F"/>
                    </a:solidFill>
                    <a:latin typeface="Courier"/>
                  </a:rPr>
                  <a:t> </a:t>
                </a:r>
                <a:r>
                  <a:rPr>
                    <a:solidFill>
                      <a:srgbClr val="AD0000"/>
                    </a:solidFill>
                    <a:latin typeface="Courier"/>
                  </a:rPr>
                  <a:t>3</a:t>
                </a:r>
                <a:r>
                  <a:rPr>
                    <a:solidFill>
                      <a:srgbClr val="003B4F"/>
                    </a:solidFill>
                    <a:latin typeface="Courier"/>
                  </a:rPr>
                  <a:t>)</a:t>
                </a:r>
              </a:p>
              <a:p>
                <a:pPr lvl="0"/>
                <a:r>
                  <a:rPr/>
                  <a:t>Random coefficient included</a:t>
                </a:r>
              </a:p>
              <a:p>
                <a:pPr lvl="0" indent="0">
                  <a:buNone/>
                </a:pPr>
                <a:r>
                  <a:rPr>
                    <a:solidFill>
                      <a:srgbClr val="5E5E5E"/>
                    </a:solidFill>
                    <a:latin typeface="Courier"/>
                  </a:rPr>
                  <a:t># with random coefficient</a:t>
                </a:r>
                <a:br/>
                <a:br/>
                <a:r>
                  <a:rPr>
                    <a:solidFill>
                      <a:srgbClr val="003B4F"/>
                    </a:solidFill>
                    <a:latin typeface="Courier"/>
                  </a:rPr>
                  <a:t>model6 &lt;- </a:t>
                </a:r>
                <a:r>
                  <a:rPr>
                    <a:solidFill>
                      <a:srgbClr val="4758AB"/>
                    </a:solidFill>
                    <a:latin typeface="Courier"/>
                  </a:rPr>
                  <a:t>lmer</a:t>
                </a:r>
                <a:r>
                  <a:rPr>
                    <a:solidFill>
                      <a:srgbClr val="003B4F"/>
                    </a:solidFill>
                    <a:latin typeface="Courier"/>
                  </a:rPr>
                  <a:t>(mathach </a:t>
                </a:r>
                <a:r>
                  <a:rPr>
                    <a:solidFill>
                      <a:srgbClr val="5E5E5E"/>
                    </a:solidFill>
                    <a:latin typeface="Courier"/>
                  </a:rPr>
                  <a:t>~</a:t>
                </a:r>
                <a:r>
                  <a:rPr>
                    <a:solidFill>
                      <a:srgbClr val="003B4F"/>
                    </a:solidFill>
                    <a:latin typeface="Courier"/>
                  </a:rPr>
                  <a:t>  ses </a:t>
                </a:r>
                <a:r>
                  <a:rPr>
                    <a:solidFill>
                      <a:srgbClr val="5E5E5E"/>
                    </a:solidFill>
                    <a:latin typeface="Courier"/>
                  </a:rPr>
                  <a:t>+</a:t>
                </a:r>
                <a:r>
                  <a:rPr>
                    <a:solidFill>
                      <a:srgbClr val="003B4F"/>
                    </a:solidFill>
                    <a:latin typeface="Courier"/>
                  </a:rPr>
                  <a:t> sector </a:t>
                </a:r>
                <a:r>
                  <a:rPr>
                    <a:solidFill>
                      <a:srgbClr val="5E5E5E"/>
                    </a:solidFill>
                    <a:latin typeface="Courier"/>
                  </a:rPr>
                  <a:t>+</a:t>
                </a:r>
                <a:r>
                  <a:rPr>
                    <a:solidFill>
                      <a:srgbClr val="003B4F"/>
                    </a:solidFill>
                    <a:latin typeface="Courier"/>
                  </a:rPr>
                  <a:t> (ses </a:t>
                </a:r>
                <a:r>
                  <a:rPr>
                    <a:solidFill>
                      <a:srgbClr val="5E5E5E"/>
                    </a:solidFill>
                    <a:latin typeface="Courier"/>
                  </a:rPr>
                  <a:t>|</a:t>
                </a:r>
                <a:r>
                  <a:rPr>
                    <a:solidFill>
                      <a:srgbClr val="003B4F"/>
                    </a:solidFill>
                    <a:latin typeface="Courier"/>
                  </a:rPr>
                  <a:t> id), </a:t>
                </a:r>
                <a:r>
                  <a:rPr>
                    <a:solidFill>
                      <a:srgbClr val="657422"/>
                    </a:solidFill>
                    <a:latin typeface="Courier"/>
                  </a:rPr>
                  <a:t>data=</a:t>
                </a:r>
                <a:r>
                  <a:rPr>
                    <a:solidFill>
                      <a:srgbClr val="003B4F"/>
                    </a:solidFill>
                    <a:latin typeface="Courier"/>
                  </a:rPr>
                  <a:t>data_merged)</a:t>
                </a:r>
                <a:br/>
                <a:r>
                  <a:rPr>
                    <a:solidFill>
                      <a:srgbClr val="4758AB"/>
                    </a:solidFill>
                    <a:latin typeface="Courier"/>
                  </a:rPr>
                  <a:t>icc</a:t>
                </a:r>
                <a:r>
                  <a:rPr>
                    <a:solidFill>
                      <a:srgbClr val="003B4F"/>
                    </a:solidFill>
                    <a:latin typeface="Courier"/>
                  </a:rPr>
                  <a:t>(model6)</a:t>
                </a:r>
                <a:br/>
                <a:br/>
                <a:r>
                  <a:rPr>
                    <a:solidFill>
                      <a:srgbClr val="5E5E5E"/>
                    </a:solidFill>
                    <a:latin typeface="Courier"/>
                  </a:rPr>
                  <a:t># the individual random effects (level 2 residuals of the intercept, i.e. the υ0i)</a:t>
                </a:r>
                <a:br/>
                <a:r>
                  <a:rPr>
                    <a:solidFill>
                      <a:srgbClr val="4758AB"/>
                    </a:solidFill>
                    <a:latin typeface="Courier"/>
                  </a:rPr>
                  <a:t>ranef</a:t>
                </a:r>
                <a:r>
                  <a:rPr>
                    <a:solidFill>
                      <a:srgbClr val="003B4F"/>
                    </a:solidFill>
                    <a:latin typeface="Courier"/>
                  </a:rPr>
                  <a:t>(model6)</a:t>
                </a:r>
                <a:br/>
                <a:r>
                  <a:rPr>
                    <a:solidFill>
                      <a:srgbClr val="4758AB"/>
                    </a:solidFill>
                    <a:latin typeface="Courier"/>
                  </a:rPr>
                  <a:t>ranova</a:t>
                </a:r>
                <a:r>
                  <a:rPr>
                    <a:solidFill>
                      <a:srgbClr val="003B4F"/>
                    </a:solidFill>
                    <a:latin typeface="Courier"/>
                  </a:rPr>
                  <a:t>(model6)</a:t>
                </a:r>
                <a:br/>
                <a:br/>
                <a:r>
                  <a:rPr i="1">
                    <a:solidFill>
                      <a:srgbClr val="5E5E5E"/>
                    </a:solidFill>
                    <a:latin typeface="Courier"/>
                  </a:rPr>
                  <a:t>## Use BruceR package</a:t>
                </a:r>
                <a:br/>
                <a:r>
                  <a:rPr>
                    <a:solidFill>
                      <a:srgbClr val="4758AB"/>
                    </a:solidFill>
                    <a:latin typeface="Courier"/>
                  </a:rPr>
                  <a:t>HLM_summary</a:t>
                </a:r>
                <a:r>
                  <a:rPr>
                    <a:solidFill>
                      <a:srgbClr val="003B4F"/>
                    </a:solidFill>
                    <a:latin typeface="Courier"/>
                  </a:rPr>
                  <a:t>(model6, </a:t>
                </a:r>
                <a:r>
                  <a:rPr>
                    <a:solidFill>
                      <a:srgbClr val="657422"/>
                    </a:solidFill>
                    <a:latin typeface="Courier"/>
                  </a:rPr>
                  <a:t>test.rand =</a:t>
                </a:r>
                <a:r>
                  <a:rPr>
                    <a:solidFill>
                      <a:srgbClr val="003B4F"/>
                    </a:solidFill>
                    <a:latin typeface="Courier"/>
                  </a:rPr>
                  <a:t> T, </a:t>
                </a:r>
                <a:r>
                  <a:rPr>
                    <a:solidFill>
                      <a:srgbClr val="657422"/>
                    </a:solidFill>
                    <a:latin typeface="Courier"/>
                  </a:rPr>
                  <a:t>digits =</a:t>
                </a:r>
                <a:r>
                  <a:rPr>
                    <a:solidFill>
                      <a:srgbClr val="003B4F"/>
                    </a:solidFill>
                    <a:latin typeface="Courier"/>
                  </a:rPr>
                  <a:t> </a:t>
                </a:r>
                <a:r>
                  <a:rPr>
                    <a:solidFill>
                      <a:srgbClr val="AD0000"/>
                    </a:solidFill>
                    <a:latin typeface="Courier"/>
                  </a:rPr>
                  <a:t>3</a:t>
                </a:r>
                <a:r>
                  <a:rPr>
                    <a:solidFill>
                      <a:srgbClr val="003B4F"/>
                    </a:solidFill>
                    <a:latin typeface="Courier"/>
                  </a:rPr>
                  <a:t>)</a:t>
                </a:r>
              </a:p>
              <a:p>
                <a:pPr lvl="0" indent="0" marL="0">
                  <a:spcBef>
                    <a:spcPts val="3000"/>
                  </a:spcBef>
                  <a:buNone/>
                </a:pPr>
                <a:r>
                  <a:rPr b="1"/>
                  <a:t>Model 5-1. Context effect model</a:t>
                </a:r>
              </a:p>
              <a:p>
                <a:pPr lvl="0" indent="-342900" marL="342900">
                  <a:buAutoNum startAt="2" type="arabicPeriod"/>
                </a:pPr>
                <a:r>
                  <a:rPr/>
                  <a:t>Context effect model</a:t>
                </a:r>
              </a:p>
              <a:p>
                <a:pPr lvl="0"/>
                <a:r>
                  <a:rPr/>
                  <a:t>Context effect: a group-level effect above and beyond the individual level effect</a:t>
                </a:r>
              </a:p>
              <a:p>
                <a:pPr lvl="1"/>
                <a14:m>
                  <m:oMath xmlns:m="http://schemas.openxmlformats.org/officeDocument/2006/math">
                    <m:sSub>
                      <m:e>
                        <m:r>
                          <m:t>β</m:t>
                        </m:r>
                      </m:e>
                      <m:sub>
                        <m:r>
                          <m:t>w</m:t>
                        </m:r>
                      </m:sub>
                    </m:sSub>
                  </m:oMath>
                </a14:m>
                <a:r>
                  <a:rPr/>
                  <a:t>: Difference in Y between two student </a:t>
                </a:r>
                <a:r>
                  <a:rPr i="1"/>
                  <a:t>within</a:t>
                </a:r>
                <a:r>
                  <a:rPr/>
                  <a:t> same school</a:t>
                </a:r>
              </a:p>
              <a:p>
                <a:pPr lvl="1"/>
                <a14:m>
                  <m:oMath xmlns:m="http://schemas.openxmlformats.org/officeDocument/2006/math">
                    <m:sSub>
                      <m:e>
                        <m:r>
                          <m:t>β</m:t>
                        </m:r>
                      </m:e>
                      <m:sub>
                        <m:r>
                          <m:t>b</m:t>
                        </m:r>
                      </m:sub>
                    </m:sSub>
                  </m:oMath>
                </a14:m>
                <a:r>
                  <a:rPr/>
                  <a:t>: Difference in mean of Y (</a:t>
                </a:r>
                <a14:m>
                  <m:oMath xmlns:m="http://schemas.openxmlformats.org/officeDocument/2006/math">
                    <m:acc>
                      <m:accPr>
                        <m:chr m:val="‾"/>
                      </m:accPr>
                      <m:e>
                        <m:r>
                          <m:t>Y</m:t>
                        </m:r>
                      </m:e>
                    </m:acc>
                  </m:oMath>
                </a14:m>
                <a:r>
                  <a:rPr/>
                  <a:t>) </a:t>
                </a:r>
                <a:r>
                  <a:rPr i="1"/>
                  <a:t>between</a:t>
                </a:r>
                <a:r>
                  <a:rPr/>
                  <a:t> two schools</a:t>
                </a:r>
              </a:p>
              <a:p>
                <a:pPr lvl="1"/>
                <a14:m>
                  <m:oMath xmlns:m="http://schemas.openxmlformats.org/officeDocument/2006/math">
                    <m:sSub>
                      <m:e>
                        <m:r>
                          <m:t>β</m:t>
                        </m:r>
                      </m:e>
                      <m:sub>
                        <m:r>
                          <m:t>c</m:t>
                        </m:r>
                      </m:sub>
                    </m:sSub>
                    <m:r>
                      <m:rPr>
                        <m:sty m:val="p"/>
                      </m:rPr>
                      <m:t>=</m:t>
                    </m:r>
                    <m:sSub>
                      <m:e>
                        <m:r>
                          <m:t>β</m:t>
                        </m:r>
                      </m:e>
                      <m:sub>
                        <m:r>
                          <m:t>b</m:t>
                        </m:r>
                      </m:sub>
                    </m:sSub>
                    <m:r>
                      <m:rPr>
                        <m:sty m:val="p"/>
                      </m:rPr>
                      <m:t>−</m:t>
                    </m:r>
                    <m:sSub>
                      <m:e>
                        <m:r>
                          <m:t>β</m:t>
                        </m:r>
                      </m:e>
                      <m:sub>
                        <m:r>
                          <m:t>w</m:t>
                        </m:r>
                      </m:sub>
                    </m:sSub>
                  </m:oMath>
                </a14:m>
                <a:r>
                  <a:rPr/>
                  <a:t> : Difference in between two students who have the same individual SES, but who attend schools that differ by one unit of mean SES</a:t>
                </a:r>
              </a:p>
            </p:txBody>
          </p:sp>
        </mc:Choice>
      </mc:AlternateContent>
      <p:pic>
        <p:nvPicPr>
          <p:cNvPr descr="contextual.jpeg" id="0" name="Picture 1"/>
          <p:cNvPicPr>
            <a:picLocks noGrp="1" noChangeAspect="1"/>
          </p:cNvPicPr>
          <p:nvPr/>
        </p:nvPicPr>
        <p:blipFill>
          <a:blip r:embed="rId2"/>
          <a:stretch>
            <a:fillRect/>
          </a:stretch>
        </p:blipFill>
        <p:spPr bwMode="auto">
          <a:xfrm>
            <a:off x="3746500" y="203200"/>
            <a:ext cx="4737100" cy="43815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Model 5-1. Context effect model (Cont’d)</a:t>
            </a:r>
          </a:p>
          <a:p>
            <a:pPr lvl="0"/>
            <a:r>
              <a:rPr/>
              <a:t>개구리-연못 이론 (Davis, 1966): Social Comparison theory에 기반</a:t>
            </a:r>
          </a:p>
          <a:p>
            <a:pPr lvl="1"/>
            <a:r>
              <a:rPr/>
              <a:t>조직연구에서 개인수준의 변수를 조직 또는 집단의 수준에서 aggregate 했을 때 가중되는 효과</a:t>
            </a:r>
          </a:p>
          <a:p>
            <a:pPr lvl="1"/>
            <a:r>
              <a:rPr/>
              <a:t>지금까지는 학생들의 SES의 수학성취도에 대한 영향을 Level-1 equation에서 학교의 영향과 상관없이 고려하였으나, 실제는 어떤 학교에서 학습은 영향 (e.g. Peer Effects, Proxy for other variable not in model)</a:t>
            </a:r>
          </a:p>
        </p:txBody>
      </p:sp>
      <p:pic>
        <p:nvPicPr>
          <p:cNvPr descr="frog.png" id="0" name="Picture 1"/>
          <p:cNvPicPr>
            <a:picLocks noGrp="1" noChangeAspect="1"/>
          </p:cNvPicPr>
          <p:nvPr/>
        </p:nvPicPr>
        <p:blipFill>
          <a:blip r:embed="rId2"/>
          <a:stretch>
            <a:fillRect/>
          </a:stretch>
        </p:blipFill>
        <p:spPr bwMode="auto">
          <a:xfrm>
            <a:off x="3568700" y="1612900"/>
            <a:ext cx="5105400" cy="1574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Model 5-1. Context effect model (Cont’d)</a:t>
            </a:r>
          </a:p>
        </p:txBody>
      </p:sp>
      <p:pic>
        <p:nvPicPr>
          <p:cNvPr descr="pptx_files/figure-pptx/unnamed-chunk-42-1.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Model 5-1. Context effect model (Cont’d)</a:t>
                </a:r>
              </a:p>
              <a:p>
                <a:pPr lvl="0"/>
                <a:r>
                  <a:rPr/>
                  <a:t>일반적으로 Group-mean Centering을 적용함</a:t>
                </a:r>
              </a:p>
              <a:p>
                <a:pPr lvl="1"/>
                <a:r>
                  <a:rPr/>
                  <a:t>Level 1: </a:t>
                </a:r>
                <a14:m>
                  <m:oMath xmlns:m="http://schemas.openxmlformats.org/officeDocument/2006/math">
                    <m:sSub>
                      <m:e>
                        <m:r>
                          <m:t>Y</m:t>
                        </m:r>
                      </m:e>
                      <m:sub>
                        <m:r>
                          <m:t>i</m:t>
                        </m:r>
                        <m:r>
                          <m:t>j</m:t>
                        </m:r>
                      </m:sub>
                    </m:sSub>
                    <m:r>
                      <m:rPr>
                        <m:sty m:val="p"/>
                      </m:rPr>
                      <m:t>=</m:t>
                    </m:r>
                    <m:sSub>
                      <m:e>
                        <m:r>
                          <m:t>β</m:t>
                        </m:r>
                      </m:e>
                      <m:sub>
                        <m:r>
                          <m:t>0</m:t>
                        </m:r>
                        <m:r>
                          <m:t>j</m:t>
                        </m:r>
                      </m:sub>
                    </m:sSub>
                    <m:r>
                      <m:rPr>
                        <m:sty m:val="p"/>
                      </m:rPr>
                      <m:t>+</m:t>
                    </m:r>
                    <m:sSub>
                      <m:e>
                        <m:r>
                          <m:t>β</m:t>
                        </m:r>
                      </m:e>
                      <m:sub>
                        <m:r>
                          <m:t>1</m:t>
                        </m:r>
                        <m:r>
                          <m:t>j</m:t>
                        </m:r>
                      </m:sub>
                    </m:sSub>
                    <m:d>
                      <m:dPr>
                        <m:begChr m:val="("/>
                        <m:endChr m:val=")"/>
                        <m:sepChr m:val=""/>
                        <m:grow/>
                      </m:dPr>
                      <m:e>
                        <m:sSub>
                          <m:e>
                            <m:r>
                              <m:t>X</m:t>
                            </m:r>
                          </m:e>
                          <m:sub>
                            <m:r>
                              <m:t>i</m:t>
                            </m:r>
                            <m:r>
                              <m:t>j</m:t>
                            </m:r>
                          </m:sub>
                        </m:sSub>
                        <m:r>
                          <m:rPr>
                            <m:sty m:val="p"/>
                          </m:rPr>
                          <m:t>−</m:t>
                        </m:r>
                        <m:acc>
                          <m:accPr>
                            <m:chr m:val="‾"/>
                          </m:accPr>
                          <m:e>
                            <m:sSub>
                              <m:e>
                                <m:r>
                                  <m:t>X</m:t>
                                </m:r>
                              </m:e>
                              <m:sub>
                                <m:r>
                                  <m:t>j</m:t>
                                </m:r>
                              </m:sub>
                            </m:sSub>
                          </m:e>
                        </m:acc>
                      </m:e>
                    </m:d>
                    <m:r>
                      <m:rPr>
                        <m:sty m:val="p"/>
                      </m:rPr>
                      <m:t>+</m:t>
                    </m:r>
                    <m:sSub>
                      <m:e>
                        <m:r>
                          <m:t>ϵ</m:t>
                        </m:r>
                      </m:e>
                      <m:sub>
                        <m:r>
                          <m:t>i</m:t>
                        </m:r>
                        <m:r>
                          <m:t>j</m:t>
                        </m:r>
                      </m:sub>
                    </m:sSub>
                    <m:r>
                      <m:t> </m:t>
                    </m:r>
                    <m:sSub>
                      <m:e>
                        <m:r>
                          <m:t>ϵ</m:t>
                        </m:r>
                      </m:e>
                      <m:sub>
                        <m:r>
                          <m:t>i</m:t>
                        </m:r>
                        <m:r>
                          <m:t>j</m:t>
                        </m:r>
                      </m:sub>
                    </m:sSub>
                    <m:r>
                      <m:rPr>
                        <m:sty m:val="p"/>
                      </m:rPr>
                      <m:t>∼</m:t>
                    </m:r>
                    <m:r>
                      <m:t>N</m:t>
                    </m:r>
                    <m:d>
                      <m:dPr>
                        <m:begChr m:val="("/>
                        <m:endChr m:val=")"/>
                        <m:sepChr m:val=""/>
                        <m:grow/>
                      </m:dPr>
                      <m:e>
                        <m:r>
                          <m:t>0</m:t>
                        </m:r>
                        <m:r>
                          <m:rPr>
                            <m:sty m:val="p"/>
                          </m:rPr>
                          <m:t>,</m:t>
                        </m:r>
                        <m:sSup>
                          <m:e>
                            <m:r>
                              <m:t>σ</m:t>
                            </m:r>
                          </m:e>
                          <m:sup>
                            <m:r>
                              <m:t>2</m:t>
                            </m:r>
                          </m:sup>
                        </m:sSup>
                      </m:e>
                    </m:d>
                  </m:oMath>
                </a14:m>
              </a:p>
              <a:p>
                <a:pPr lvl="1"/>
                <a:r>
                  <a:rPr/>
                  <a:t>Level 2 intercept: </a:t>
                </a:r>
                <a14:m>
                  <m:oMath xmlns:m="http://schemas.openxmlformats.org/officeDocument/2006/math">
                    <m:sSub>
                      <m:e>
                        <m:r>
                          <m:t>β</m:t>
                        </m:r>
                      </m:e>
                      <m:sub>
                        <m:r>
                          <m:t>0</m:t>
                        </m:r>
                        <m:r>
                          <m:t>i</m:t>
                        </m:r>
                      </m:sub>
                    </m:sSub>
                    <m:r>
                      <m:rPr>
                        <m:sty m:val="p"/>
                      </m:rPr>
                      <m:t>=</m:t>
                    </m:r>
                    <m:sSub>
                      <m:e>
                        <m:r>
                          <m:t>γ</m:t>
                        </m:r>
                      </m:e>
                      <m:sub>
                        <m:r>
                          <m:t>00</m:t>
                        </m:r>
                      </m:sub>
                    </m:sSub>
                    <m:r>
                      <m:rPr>
                        <m:sty m:val="p"/>
                      </m:rPr>
                      <m:t>+</m:t>
                    </m:r>
                    <m:sSub>
                      <m:e>
                        <m:r>
                          <m:t>γ</m:t>
                        </m:r>
                      </m:e>
                      <m:sub>
                        <m:r>
                          <m:t>01</m:t>
                        </m:r>
                      </m:sub>
                    </m:sSub>
                    <m:acc>
                      <m:accPr>
                        <m:chr m:val="‾"/>
                      </m:accPr>
                      <m:e>
                        <m:sSub>
                          <m:e>
                            <m:r>
                              <m:t>X</m:t>
                            </m:r>
                          </m:e>
                          <m:sub>
                            <m:r>
                              <m:t>j</m:t>
                            </m:r>
                          </m:sub>
                        </m:sSub>
                      </m:e>
                    </m:acc>
                    <m:r>
                      <m:rPr>
                        <m:sty m:val="p"/>
                      </m:rPr>
                      <m:t>+</m:t>
                    </m:r>
                    <m:sSub>
                      <m:e>
                        <m:r>
                          <m:t>u</m:t>
                        </m:r>
                      </m:e>
                      <m:sub>
                        <m:r>
                          <m:t>0</m:t>
                        </m:r>
                        <m:r>
                          <m:t>j</m:t>
                        </m:r>
                      </m:sub>
                    </m:sSub>
                    <m:r>
                      <m:t> </m:t>
                    </m:r>
                    <m:sSub>
                      <m:e>
                        <m:r>
                          <m:t>u</m:t>
                        </m:r>
                      </m:e>
                      <m:sub>
                        <m:r>
                          <m:t>0</m:t>
                        </m:r>
                        <m:r>
                          <m:t>j</m:t>
                        </m:r>
                      </m:sub>
                    </m:sSub>
                    <m:r>
                      <m:rPr>
                        <m:sty m:val="p"/>
                      </m:rPr>
                      <m:t>∼</m:t>
                    </m:r>
                    <m:r>
                      <m:t>N</m:t>
                    </m:r>
                    <m:d>
                      <m:dPr>
                        <m:begChr m:val="("/>
                        <m:endChr m:val=")"/>
                        <m:sepChr m:val=""/>
                        <m:grow/>
                      </m:dPr>
                      <m:e>
                        <m:r>
                          <m:t>0</m:t>
                        </m:r>
                        <m:r>
                          <m:rPr>
                            <m:sty m:val="p"/>
                          </m:rPr>
                          <m:t>,</m:t>
                        </m:r>
                        <m:sSub>
                          <m:e>
                            <m:r>
                              <m:t>τ</m:t>
                            </m:r>
                          </m:e>
                          <m:sub>
                            <m:r>
                              <m:t>00</m:t>
                            </m:r>
                          </m:sub>
                        </m:sSub>
                      </m:e>
                    </m:d>
                  </m:oMath>
                </a14:m>
              </a:p>
              <a:p>
                <a:pPr lvl="1"/>
                <a:r>
                  <a:rPr/>
                  <a:t>Level 2 slope: </a:t>
                </a:r>
                <a14:m>
                  <m:oMath xmlns:m="http://schemas.openxmlformats.org/officeDocument/2006/math">
                    <m:sSub>
                      <m:e>
                        <m:r>
                          <m:t>β</m:t>
                        </m:r>
                      </m:e>
                      <m:sub>
                        <m:r>
                          <m:t>1</m:t>
                        </m:r>
                        <m:r>
                          <m:t>j</m:t>
                        </m:r>
                      </m:sub>
                    </m:sSub>
                    <m:r>
                      <m:rPr>
                        <m:sty m:val="p"/>
                      </m:rPr>
                      <m:t>=</m:t>
                    </m:r>
                    <m:sSub>
                      <m:e>
                        <m:r>
                          <m:t>γ</m:t>
                        </m:r>
                      </m:e>
                      <m:sub>
                        <m:r>
                          <m:t>10</m:t>
                        </m:r>
                      </m:sub>
                    </m:sSub>
                    <m:r>
                      <m:rPr>
                        <m:sty m:val="p"/>
                      </m:rPr>
                      <m:t>+</m:t>
                    </m:r>
                    <m:sSub>
                      <m:e>
                        <m:r>
                          <m:t>u</m:t>
                        </m:r>
                      </m:e>
                      <m:sub>
                        <m:r>
                          <m:t>1</m:t>
                        </m:r>
                        <m:r>
                          <m:t>j</m:t>
                        </m:r>
                      </m:sub>
                    </m:sSub>
                    <m:r>
                      <m:t> </m:t>
                    </m:r>
                    <m:sSub>
                      <m:e>
                        <m:r>
                          <m:t>u</m:t>
                        </m:r>
                      </m:e>
                      <m:sub>
                        <m:r>
                          <m:t>1</m:t>
                        </m:r>
                        <m:r>
                          <m:t>j</m:t>
                        </m:r>
                      </m:sub>
                    </m:sSub>
                    <m:r>
                      <m:rPr>
                        <m:sty m:val="p"/>
                      </m:rPr>
                      <m:t>∼</m:t>
                    </m:r>
                    <m:r>
                      <m:t>N</m:t>
                    </m:r>
                    <m:d>
                      <m:dPr>
                        <m:begChr m:val="("/>
                        <m:endChr m:val=")"/>
                        <m:sepChr m:val=""/>
                        <m:grow/>
                      </m:dPr>
                      <m:e>
                        <m:r>
                          <m:t>0</m:t>
                        </m:r>
                        <m:r>
                          <m:rPr>
                            <m:sty m:val="p"/>
                          </m:rPr>
                          <m:t>,</m:t>
                        </m:r>
                        <m:sSub>
                          <m:e>
                            <m:r>
                              <m:t>τ</m:t>
                            </m:r>
                          </m:e>
                          <m:sub>
                            <m:r>
                              <m:t>11</m:t>
                            </m:r>
                          </m:sub>
                        </m:sSub>
                      </m:e>
                    </m:d>
                  </m:oMath>
                </a14:m>
              </a:p>
              <a:p>
                <a:pPr lvl="0"/>
                <a:r>
                  <a:rPr/>
                  <a:t>Group-mean Centering을 선택하면 </a:t>
                </a:r>
                <a14:m>
                  <m:oMath xmlns:m="http://schemas.openxmlformats.org/officeDocument/2006/math">
                    <m:sSub>
                      <m:e>
                        <m:r>
                          <m:t>X</m:t>
                        </m:r>
                      </m:e>
                      <m:sub>
                        <m:r>
                          <m:t>i</m:t>
                        </m:r>
                        <m:r>
                          <m:t>j</m:t>
                        </m:r>
                      </m:sub>
                    </m:sSub>
                  </m:oMath>
                </a14:m>
                <a:r>
                  <a:rPr/>
                  <a:t>와 </a:t>
                </a:r>
                <a14:m>
                  <m:oMath xmlns:m="http://schemas.openxmlformats.org/officeDocument/2006/math">
                    <m:sSub>
                      <m:e>
                        <m:r>
                          <m:t>Y</m:t>
                        </m:r>
                      </m:e>
                      <m:sub>
                        <m:r>
                          <m:t>i</m:t>
                        </m:r>
                        <m:r>
                          <m:t>j</m:t>
                        </m:r>
                      </m:sub>
                    </m:sSub>
                  </m:oMath>
                </a14:m>
                <a:r>
                  <a:rPr/>
                  <a:t>의 관계는 집단 내와 집단 간 영향으로 구분되어지는데, 이를 분리하기 위한 contextual effect를 추가하여 완전한 집단 내 영향으로 추정</a:t>
                </a:r>
              </a:p>
              <a:p>
                <a:pPr lvl="0" indent="0">
                  <a:buNone/>
                </a:pPr>
                <a:r>
                  <a:rPr i="1">
                    <a:solidFill>
                      <a:srgbClr val="5E5E5E"/>
                    </a:solidFill>
                    <a:latin typeface="Courier"/>
                  </a:rPr>
                  <a:t>## Contextual Effect</a:t>
                </a:r>
                <a:br/>
                <a:r>
                  <a:rPr>
                    <a:solidFill>
                      <a:srgbClr val="003B4F"/>
                    </a:solidFill>
                    <a:latin typeface="Courier"/>
                  </a:rPr>
                  <a:t>model7 &lt;- </a:t>
                </a:r>
                <a:r>
                  <a:rPr>
                    <a:solidFill>
                      <a:srgbClr val="4758AB"/>
                    </a:solidFill>
                    <a:latin typeface="Courier"/>
                  </a:rPr>
                  <a:t>lmer</a:t>
                </a:r>
                <a:r>
                  <a:rPr>
                    <a:solidFill>
                      <a:srgbClr val="003B4F"/>
                    </a:solidFill>
                    <a:latin typeface="Courier"/>
                  </a:rPr>
                  <a:t>(mathach </a:t>
                </a:r>
                <a:r>
                  <a:rPr>
                    <a:solidFill>
                      <a:srgbClr val="5E5E5E"/>
                    </a:solidFill>
                    <a:latin typeface="Courier"/>
                  </a:rPr>
                  <a:t>~</a:t>
                </a:r>
                <a:r>
                  <a:rPr>
                    <a:solidFill>
                      <a:srgbClr val="003B4F"/>
                    </a:solidFill>
                    <a:latin typeface="Courier"/>
                  </a:rPr>
                  <a:t> ses_groupmc </a:t>
                </a:r>
                <a:r>
                  <a:rPr>
                    <a:solidFill>
                      <a:srgbClr val="5E5E5E"/>
                    </a:solidFill>
                    <a:latin typeface="Courier"/>
                  </a:rPr>
                  <a:t>+</a:t>
                </a:r>
                <a:r>
                  <a:rPr>
                    <a:solidFill>
                      <a:srgbClr val="003B4F"/>
                    </a:solidFill>
                    <a:latin typeface="Courier"/>
                  </a:rPr>
                  <a:t> meanses </a:t>
                </a:r>
                <a:r>
                  <a:rPr>
                    <a:solidFill>
                      <a:srgbClr val="5E5E5E"/>
                    </a:solidFill>
                    <a:latin typeface="Courier"/>
                  </a:rPr>
                  <a:t>+</a:t>
                </a:r>
                <a:r>
                  <a:rPr>
                    <a:solidFill>
                      <a:srgbClr val="003B4F"/>
                    </a:solidFill>
                    <a:latin typeface="Courier"/>
                  </a:rPr>
                  <a:t> (</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id), </a:t>
                </a:r>
                <a:r>
                  <a:rPr>
                    <a:solidFill>
                      <a:srgbClr val="657422"/>
                    </a:solidFill>
                    <a:latin typeface="Courier"/>
                  </a:rPr>
                  <a:t>data =</a:t>
                </a:r>
                <a:r>
                  <a:rPr>
                    <a:solidFill>
                      <a:srgbClr val="003B4F"/>
                    </a:solidFill>
                    <a:latin typeface="Courier"/>
                  </a:rPr>
                  <a:t> data_merged, </a:t>
                </a:r>
                <a:r>
                  <a:rPr>
                    <a:solidFill>
                      <a:srgbClr val="657422"/>
                    </a:solidFill>
                    <a:latin typeface="Courier"/>
                  </a:rPr>
                  <a:t>REML =</a:t>
                </a:r>
                <a:r>
                  <a:rPr>
                    <a:solidFill>
                      <a:srgbClr val="003B4F"/>
                    </a:solidFill>
                    <a:latin typeface="Courier"/>
                  </a:rPr>
                  <a:t> </a:t>
                </a:r>
                <a:r>
                  <a:rPr>
                    <a:solidFill>
                      <a:srgbClr val="8F5902"/>
                    </a:solidFill>
                    <a:latin typeface="Courier"/>
                  </a:rPr>
                  <a:t>TRUE</a:t>
                </a:r>
                <a:r>
                  <a:rPr>
                    <a:solidFill>
                      <a:srgbClr val="003B4F"/>
                    </a:solidFill>
                    <a:latin typeface="Courier"/>
                  </a:rPr>
                  <a:t>)</a:t>
                </a:r>
                <a:br/>
                <a:r>
                  <a:rPr>
                    <a:solidFill>
                      <a:srgbClr val="4758AB"/>
                    </a:solidFill>
                    <a:latin typeface="Courier"/>
                  </a:rPr>
                  <a:t>icc</a:t>
                </a:r>
                <a:r>
                  <a:rPr>
                    <a:solidFill>
                      <a:srgbClr val="003B4F"/>
                    </a:solidFill>
                    <a:latin typeface="Courier"/>
                  </a:rPr>
                  <a:t>(model7)</a:t>
                </a:r>
                <a:br/>
                <a:r>
                  <a:rPr>
                    <a:solidFill>
                      <a:srgbClr val="4758AB"/>
                    </a:solidFill>
                    <a:latin typeface="Courier"/>
                  </a:rPr>
                  <a:t>summary</a:t>
                </a:r>
                <a:r>
                  <a:rPr>
                    <a:solidFill>
                      <a:srgbClr val="003B4F"/>
                    </a:solidFill>
                    <a:latin typeface="Courier"/>
                  </a:rPr>
                  <a:t>(model7)</a:t>
                </a:r>
                <a:br/>
                <a:br/>
                <a:r>
                  <a:rPr>
                    <a:solidFill>
                      <a:srgbClr val="5E5E5E"/>
                    </a:solidFill>
                    <a:latin typeface="Courier"/>
                  </a:rPr>
                  <a:t># the individual random effects (level 2 residuals of the intercept, i.e. the υ0i)</a:t>
                </a:r>
                <a:br/>
                <a:r>
                  <a:rPr>
                    <a:solidFill>
                      <a:srgbClr val="4758AB"/>
                    </a:solidFill>
                    <a:latin typeface="Courier"/>
                  </a:rPr>
                  <a:t>ranef</a:t>
                </a:r>
                <a:r>
                  <a:rPr>
                    <a:solidFill>
                      <a:srgbClr val="003B4F"/>
                    </a:solidFill>
                    <a:latin typeface="Courier"/>
                  </a:rPr>
                  <a:t>(model7)</a:t>
                </a:r>
                <a:br/>
                <a:r>
                  <a:rPr>
                    <a:solidFill>
                      <a:srgbClr val="4758AB"/>
                    </a:solidFill>
                    <a:latin typeface="Courier"/>
                  </a:rPr>
                  <a:t>ranova</a:t>
                </a:r>
                <a:r>
                  <a:rPr>
                    <a:solidFill>
                      <a:srgbClr val="003B4F"/>
                    </a:solidFill>
                    <a:latin typeface="Courier"/>
                  </a:rPr>
                  <a:t>(model7)</a:t>
                </a:r>
                <a:br/>
                <a:br/>
                <a:r>
                  <a:rPr i="1">
                    <a:solidFill>
                      <a:srgbClr val="5E5E5E"/>
                    </a:solidFill>
                    <a:latin typeface="Courier"/>
                  </a:rPr>
                  <a:t>## Use BruceR package</a:t>
                </a:r>
                <a:br/>
                <a:r>
                  <a:rPr>
                    <a:solidFill>
                      <a:srgbClr val="4758AB"/>
                    </a:solidFill>
                    <a:latin typeface="Courier"/>
                  </a:rPr>
                  <a:t>HLM_summary</a:t>
                </a:r>
                <a:r>
                  <a:rPr>
                    <a:solidFill>
                      <a:srgbClr val="003B4F"/>
                    </a:solidFill>
                    <a:latin typeface="Courier"/>
                  </a:rPr>
                  <a:t>(model7,</a:t>
                </a:r>
                <a:r>
                  <a:rPr>
                    <a:solidFill>
                      <a:srgbClr val="657422"/>
                    </a:solidFill>
                    <a:latin typeface="Courier"/>
                  </a:rPr>
                  <a:t>test.rand =</a:t>
                </a:r>
                <a:r>
                  <a:rPr>
                    <a:solidFill>
                      <a:srgbClr val="003B4F"/>
                    </a:solidFill>
                    <a:latin typeface="Courier"/>
                  </a:rPr>
                  <a:t> T, </a:t>
                </a:r>
                <a:r>
                  <a:rPr>
                    <a:solidFill>
                      <a:srgbClr val="657422"/>
                    </a:solidFill>
                    <a:latin typeface="Courier"/>
                  </a:rPr>
                  <a:t>digits =</a:t>
                </a:r>
                <a:r>
                  <a:rPr>
                    <a:solidFill>
                      <a:srgbClr val="003B4F"/>
                    </a:solidFill>
                    <a:latin typeface="Courier"/>
                  </a:rPr>
                  <a:t> </a:t>
                </a:r>
                <a:r>
                  <a:rPr>
                    <a:solidFill>
                      <a:srgbClr val="AD0000"/>
                    </a:solidFill>
                    <a:latin typeface="Courier"/>
                  </a:rPr>
                  <a:t>3</a:t>
                </a:r>
                <a:r>
                  <a:rPr>
                    <a:solidFill>
                      <a:srgbClr val="003B4F"/>
                    </a:solidFill>
                    <a:latin typeface="Courier"/>
                  </a:rPr>
                  <a:t>)</a:t>
                </a:r>
                <a:br/>
                <a:br/>
                <a:r>
                  <a:rPr>
                    <a:solidFill>
                      <a:srgbClr val="5E5E5E"/>
                    </a:solidFill>
                    <a:latin typeface="Courier"/>
                  </a:rPr>
                  <a:t># LRtest</a:t>
                </a:r>
                <a:br/>
                <a:r>
                  <a:rPr>
                    <a:solidFill>
                      <a:srgbClr val="4758AB"/>
                    </a:solidFill>
                    <a:latin typeface="Courier"/>
                  </a:rPr>
                  <a:t>anova</a:t>
                </a:r>
                <a:r>
                  <a:rPr>
                    <a:solidFill>
                      <a:srgbClr val="003B4F"/>
                    </a:solidFill>
                    <a:latin typeface="Courier"/>
                  </a:rPr>
                  <a:t>(model3, model7)</a:t>
                </a:r>
              </a:p>
              <a:p>
                <a:pPr lvl="0" indent="0" marL="0">
                  <a:spcBef>
                    <a:spcPts val="3000"/>
                  </a:spcBef>
                  <a:buNone/>
                </a:pPr>
                <a:r>
                  <a:rPr b="1"/>
                  <a:t>Model 5-1. Context effect model (Cont’d)</a:t>
                </a:r>
              </a:p>
            </p:txBody>
          </p:sp>
        </mc:Choice>
      </mc:AlternateContent>
      <p:pic>
        <p:nvPicPr>
          <p:cNvPr descr="./model7.png" id="0" name="Picture 1"/>
          <p:cNvPicPr>
            <a:picLocks noGrp="1" noChangeAspect="1"/>
          </p:cNvPicPr>
          <p:nvPr/>
        </p:nvPicPr>
        <p:blipFill>
          <a:blip r:embed="rId2"/>
          <a:stretch>
            <a:fillRect/>
          </a:stretch>
        </p:blipFill>
        <p:spPr bwMode="auto">
          <a:xfrm>
            <a:off x="3568700" y="863600"/>
            <a:ext cx="5105400" cy="30607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Module IV: Centering and Cross-level Interaction</a:t>
            </a:r>
          </a:p>
        </p:txBody>
      </p:sp>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Centering</a:t>
                </a:r>
              </a:p>
              <a:p>
                <a:pPr lvl="0"/>
                <a:r>
                  <a:rPr/>
                  <a:t>일반적인 회귀분석에서 변수를 중심화하는 경우는 대부분 상호작용 효과를 분석할 때이다. 그리고 이 때 변수를 중심화하는 것은 절편(intercept)을 의미있는 값으로 해석하기 위해서, 그리고 다중공선성(multicollinearity)의 문제를 해결하기 위해서 사용됨</a:t>
                </a:r>
              </a:p>
              <a:p>
                <a:pPr lvl="0"/>
                <a:r>
                  <a:rPr/>
                  <a:t>Raudenbush and Bryk(2002): 변수 중심화는 1) 절편의 의미, 2) 독립변수 추정치의 의미, 3) 추정치의 수치적 안정성(numerical stability)에 영향</a:t>
                </a:r>
              </a:p>
              <a:p>
                <a:pPr lvl="0"/>
                <a:r>
                  <a:rPr/>
                  <a:t>Centering을 하지 않은 모형: </a:t>
                </a:r>
                <a14:m>
                  <m:oMath xmlns:m="http://schemas.openxmlformats.org/officeDocument/2006/math">
                    <m:sSub>
                      <m:e>
                        <m:r>
                          <m:t>Y</m:t>
                        </m:r>
                      </m:e>
                      <m:sub>
                        <m:r>
                          <m:t>i</m:t>
                        </m:r>
                        <m:r>
                          <m:t>j</m:t>
                        </m:r>
                      </m:sub>
                    </m:sSub>
                    <m:r>
                      <m:rPr>
                        <m:sty m:val="p"/>
                      </m:rPr>
                      <m:t>=</m:t>
                    </m:r>
                    <m:sSub>
                      <m:e>
                        <m:r>
                          <m:t>β</m:t>
                        </m:r>
                      </m:e>
                      <m:sub>
                        <m:r>
                          <m:t>0</m:t>
                        </m:r>
                        <m:r>
                          <m:t>j</m:t>
                        </m:r>
                      </m:sub>
                    </m:sSub>
                    <m:r>
                      <m:rPr>
                        <m:sty m:val="p"/>
                      </m:rPr>
                      <m:t>+</m:t>
                    </m:r>
                    <m:sSub>
                      <m:e>
                        <m:r>
                          <m:t>β</m:t>
                        </m:r>
                      </m:e>
                      <m:sub>
                        <m:r>
                          <m:t>1</m:t>
                        </m:r>
                        <m:r>
                          <m:t>j</m:t>
                        </m:r>
                      </m:sub>
                    </m:sSub>
                    <m:sSub>
                      <m:e>
                        <m:r>
                          <m:t>X</m:t>
                        </m:r>
                      </m:e>
                      <m:sub>
                        <m:r>
                          <m:t>i</m:t>
                        </m:r>
                        <m:r>
                          <m:t>j</m:t>
                        </m:r>
                      </m:sub>
                    </m:sSub>
                    <m:r>
                      <m:rPr>
                        <m:sty m:val="p"/>
                      </m:rPr>
                      <m:t>+</m:t>
                    </m:r>
                    <m:sSub>
                      <m:e>
                        <m:r>
                          <m:t>r</m:t>
                        </m:r>
                      </m:e>
                      <m:sub>
                        <m:r>
                          <m:t>i</m:t>
                        </m:r>
                        <m:r>
                          <m:t>j</m:t>
                        </m:r>
                      </m:sub>
                    </m:sSub>
                  </m:oMath>
                </a14:m>
              </a:p>
              <a:p>
                <a:pPr lvl="0"/>
                <a:r>
                  <a:rPr/>
                  <a:t>e.g. </a:t>
                </a:r>
                <a14:m>
                  <m:oMath xmlns:m="http://schemas.openxmlformats.org/officeDocument/2006/math">
                    <m:sSub>
                      <m:e>
                        <m:r>
                          <m:t>X</m:t>
                        </m:r>
                      </m:e>
                      <m:sub>
                        <m:r>
                          <m:t>i</m:t>
                        </m:r>
                        <m:r>
                          <m:t>j</m:t>
                        </m:r>
                      </m:sub>
                    </m:sSub>
                  </m:oMath>
                </a14:m>
                <a:r>
                  <a:rPr/>
                  <a:t> = previous math achievement, 절편은 0일때의 기대값, 현실적으로 해당 변수가 0이 될 수 있는가?</a:t>
                </a:r>
              </a:p>
              <a:p>
                <a:pPr lvl="0"/>
                <a:r>
                  <a:rPr/>
                  <a:t>변수 중심화의 두가지 유형</a:t>
                </a:r>
              </a:p>
              <a:p>
                <a:pPr lvl="1"/>
                <a:r>
                  <a:rPr/>
                  <a:t>Grand mean centering (전체 평균 중심화): </a:t>
                </a:r>
                <a14:m>
                  <m:oMath xmlns:m="http://schemas.openxmlformats.org/officeDocument/2006/math">
                    <m:sSub>
                      <m:e>
                        <m:r>
                          <m:t>Y</m:t>
                        </m:r>
                      </m:e>
                      <m:sub>
                        <m:r>
                          <m:t>i</m:t>
                        </m:r>
                        <m:r>
                          <m:t>j</m:t>
                        </m:r>
                      </m:sub>
                    </m:sSub>
                    <m:r>
                      <m:rPr>
                        <m:sty m:val="p"/>
                      </m:rPr>
                      <m:t>=</m:t>
                    </m:r>
                    <m:sSub>
                      <m:e>
                        <m:r>
                          <m:t>β</m:t>
                        </m:r>
                      </m:e>
                      <m:sub>
                        <m:r>
                          <m:t>0</m:t>
                        </m:r>
                        <m:r>
                          <m:t>j</m:t>
                        </m:r>
                      </m:sub>
                    </m:sSub>
                    <m:r>
                      <m:rPr>
                        <m:sty m:val="p"/>
                      </m:rPr>
                      <m:t>+</m:t>
                    </m:r>
                    <m:sSub>
                      <m:e>
                        <m:r>
                          <m:t>β</m:t>
                        </m:r>
                      </m:e>
                      <m:sub>
                        <m:r>
                          <m:t>1</m:t>
                        </m:r>
                        <m:r>
                          <m:t>j</m:t>
                        </m:r>
                      </m:sub>
                    </m:sSub>
                    <m:d>
                      <m:dPr>
                        <m:begChr m:val="("/>
                        <m:endChr m:val=")"/>
                        <m:sepChr m:val=""/>
                        <m:grow/>
                      </m:dPr>
                      <m:e>
                        <m:sSub>
                          <m:e>
                            <m:r>
                              <m:t>X</m:t>
                            </m:r>
                          </m:e>
                          <m:sub>
                            <m:r>
                              <m:t>i</m:t>
                            </m:r>
                            <m:r>
                              <m:t>j</m:t>
                            </m:r>
                          </m:sub>
                        </m:sSub>
                        <m:r>
                          <m:rPr>
                            <m:sty m:val="p"/>
                          </m:rPr>
                          <m:t>−</m:t>
                        </m:r>
                        <m:acc>
                          <m:accPr>
                            <m:chr m:val="‾"/>
                          </m:accPr>
                          <m:e>
                            <m:sSub>
                              <m:e>
                                <m:r>
                                  <m:t>X</m:t>
                                </m:r>
                              </m:e>
                              <m:sub>
                                <m:r>
                                  <m:rPr>
                                    <m:sty m:val="p"/>
                                  </m:rPr>
                                  <m:t>.</m:t>
                                </m:r>
                                <m:r>
                                  <m:rPr>
                                    <m:sty m:val="p"/>
                                  </m:rPr>
                                  <m:t>.</m:t>
                                </m:r>
                              </m:sub>
                            </m:sSub>
                          </m:e>
                        </m:acc>
                      </m:e>
                    </m:d>
                    <m:r>
                      <m:rPr>
                        <m:sty m:val="p"/>
                      </m:rPr>
                      <m:t>+</m:t>
                    </m:r>
                    <m:sSub>
                      <m:e>
                        <m:r>
                          <m:t>ϵ</m:t>
                        </m:r>
                      </m:e>
                      <m:sub>
                        <m:r>
                          <m:t>i</m:t>
                        </m:r>
                        <m:r>
                          <m:t>j</m:t>
                        </m:r>
                      </m:sub>
                    </m:sSub>
                  </m:oMath>
                </a14:m>
              </a:p>
              <a:p>
                <a:pPr lvl="2"/>
                <a:r>
                  <a:rPr/>
                  <a:t>when expected value of </a:t>
                </a:r>
                <a14:m>
                  <m:oMath xmlns:m="http://schemas.openxmlformats.org/officeDocument/2006/math">
                    <m:sSub>
                      <m:e>
                        <m:r>
                          <m:t>Y</m:t>
                        </m:r>
                      </m:e>
                      <m:sub>
                        <m:r>
                          <m:t>i</m:t>
                        </m:r>
                        <m:r>
                          <m:t>j</m:t>
                        </m:r>
                      </m:sub>
                    </m:sSub>
                  </m:oMath>
                </a14:m>
                <a:r>
                  <a:rPr/>
                  <a:t> when </a:t>
                </a:r>
                <a14:m>
                  <m:oMath xmlns:m="http://schemas.openxmlformats.org/officeDocument/2006/math">
                    <m:sSub>
                      <m:e>
                        <m:r>
                          <m:t>X</m:t>
                        </m:r>
                      </m:e>
                      <m:sub>
                        <m:r>
                          <m:t>i</m:t>
                        </m:r>
                        <m:r>
                          <m:t>j</m:t>
                        </m:r>
                      </m:sub>
                    </m:sSub>
                  </m:oMath>
                </a14:m>
                <a:r>
                  <a:rPr/>
                  <a:t> = </a:t>
                </a:r>
                <a14:m>
                  <m:oMath xmlns:m="http://schemas.openxmlformats.org/officeDocument/2006/math">
                    <m:acc>
                      <m:accPr>
                        <m:chr m:val="‾"/>
                      </m:accPr>
                      <m:e>
                        <m:sSub>
                          <m:e>
                            <m:r>
                              <m:t>X</m:t>
                            </m:r>
                          </m:e>
                          <m:sub>
                            <m:r>
                              <m:rPr>
                                <m:sty m:val="p"/>
                              </m:rPr>
                              <m:t>.</m:t>
                            </m:r>
                            <m:r>
                              <m:rPr>
                                <m:sty m:val="p"/>
                              </m:rPr>
                              <m:t>.</m:t>
                            </m:r>
                          </m:sub>
                        </m:sSub>
                      </m:e>
                    </m:acc>
                  </m:oMath>
                </a14:m>
              </a:p>
              <a:p>
                <a:pPr lvl="2"/>
                <a14:m>
                  <m:oMath xmlns:m="http://schemas.openxmlformats.org/officeDocument/2006/math">
                    <m:sSub>
                      <m:e>
                        <m:r>
                          <m:t>β</m:t>
                        </m:r>
                      </m:e>
                      <m:sub>
                        <m:r>
                          <m:t>i</m:t>
                        </m:r>
                        <m:r>
                          <m:t>j</m:t>
                        </m:r>
                      </m:sub>
                    </m:sSub>
                  </m:oMath>
                </a14:m>
                <a:r>
                  <a:rPr/>
                  <a:t> (절편) = The mathach of the “average student” in school j</a:t>
                </a:r>
              </a:p>
              <a:p>
                <a:pPr lvl="1"/>
                <a:r>
                  <a:rPr/>
                  <a:t>Group mean centering (집단 평균 중심화): </a:t>
                </a:r>
                <a14:m>
                  <m:oMath xmlns:m="http://schemas.openxmlformats.org/officeDocument/2006/math">
                    <m:sSub>
                      <m:e>
                        <m:r>
                          <m:t>Y</m:t>
                        </m:r>
                      </m:e>
                      <m:sub>
                        <m:r>
                          <m:t>i</m:t>
                        </m:r>
                        <m:r>
                          <m:t>j</m:t>
                        </m:r>
                      </m:sub>
                    </m:sSub>
                    <m:r>
                      <m:rPr>
                        <m:sty m:val="p"/>
                      </m:rPr>
                      <m:t>=</m:t>
                    </m:r>
                    <m:sSub>
                      <m:e>
                        <m:r>
                          <m:t>β</m:t>
                        </m:r>
                      </m:e>
                      <m:sub>
                        <m:r>
                          <m:t>0</m:t>
                        </m:r>
                        <m:r>
                          <m:t>j</m:t>
                        </m:r>
                      </m:sub>
                    </m:sSub>
                    <m:r>
                      <m:rPr>
                        <m:sty m:val="p"/>
                      </m:rPr>
                      <m:t>+</m:t>
                    </m:r>
                    <m:sSub>
                      <m:e>
                        <m:r>
                          <m:t>β</m:t>
                        </m:r>
                      </m:e>
                      <m:sub>
                        <m:r>
                          <m:t>1</m:t>
                        </m:r>
                        <m:r>
                          <m:t>j</m:t>
                        </m:r>
                      </m:sub>
                    </m:sSub>
                    <m:d>
                      <m:dPr>
                        <m:begChr m:val="("/>
                        <m:endChr m:val=")"/>
                        <m:sepChr m:val=""/>
                        <m:grow/>
                      </m:dPr>
                      <m:e>
                        <m:sSub>
                          <m:e>
                            <m:r>
                              <m:t>X</m:t>
                            </m:r>
                          </m:e>
                          <m:sub>
                            <m:r>
                              <m:t>i</m:t>
                            </m:r>
                            <m:r>
                              <m:t>j</m:t>
                            </m:r>
                          </m:sub>
                        </m:sSub>
                        <m:r>
                          <m:rPr>
                            <m:sty m:val="p"/>
                          </m:rPr>
                          <m:t>−</m:t>
                        </m:r>
                        <m:acc>
                          <m:accPr>
                            <m:chr m:val="‾"/>
                          </m:accPr>
                          <m:e>
                            <m:sSub>
                              <m:e>
                                <m:r>
                                  <m:t>X</m:t>
                                </m:r>
                              </m:e>
                              <m:sub>
                                <m:r>
                                  <m:rPr>
                                    <m:sty m:val="p"/>
                                  </m:rPr>
                                  <m:t>.</m:t>
                                </m:r>
                                <m:r>
                                  <m:t>j</m:t>
                                </m:r>
                              </m:sub>
                            </m:sSub>
                          </m:e>
                        </m:acc>
                      </m:e>
                    </m:d>
                    <m:r>
                      <m:rPr>
                        <m:sty m:val="p"/>
                      </m:rPr>
                      <m:t>+</m:t>
                    </m:r>
                    <m:sSub>
                      <m:e>
                        <m:r>
                          <m:t>ϵ</m:t>
                        </m:r>
                      </m:e>
                      <m:sub>
                        <m:r>
                          <m:t>i</m:t>
                        </m:r>
                        <m:r>
                          <m:t>j</m:t>
                        </m:r>
                      </m:sub>
                    </m:sSub>
                  </m:oMath>
                </a14:m>
              </a:p>
              <a:p>
                <a:pPr lvl="2"/>
                <a:r>
                  <a:rPr/>
                  <a:t>when expected value of </a:t>
                </a:r>
                <a14:m>
                  <m:oMath xmlns:m="http://schemas.openxmlformats.org/officeDocument/2006/math">
                    <m:sSub>
                      <m:e>
                        <m:r>
                          <m:t>Y</m:t>
                        </m:r>
                      </m:e>
                      <m:sub>
                        <m:r>
                          <m:t>i</m:t>
                        </m:r>
                        <m:r>
                          <m:t>j</m:t>
                        </m:r>
                      </m:sub>
                    </m:sSub>
                  </m:oMath>
                </a14:m>
                <a:r>
                  <a:rPr/>
                  <a:t> when </a:t>
                </a:r>
                <a14:m>
                  <m:oMath xmlns:m="http://schemas.openxmlformats.org/officeDocument/2006/math">
                    <m:sSub>
                      <m:e>
                        <m:r>
                          <m:t>X</m:t>
                        </m:r>
                      </m:e>
                      <m:sub>
                        <m:r>
                          <m:t>i</m:t>
                        </m:r>
                        <m:r>
                          <m:t>j</m:t>
                        </m:r>
                      </m:sub>
                    </m:sSub>
                  </m:oMath>
                </a14:m>
                <a:r>
                  <a:rPr/>
                  <a:t> = </a:t>
                </a:r>
                <a14:m>
                  <m:oMath xmlns:m="http://schemas.openxmlformats.org/officeDocument/2006/math">
                    <m:acc>
                      <m:accPr>
                        <m:chr m:val="‾"/>
                      </m:accPr>
                      <m:e>
                        <m:sSub>
                          <m:e>
                            <m:r>
                              <m:t>X</m:t>
                            </m:r>
                          </m:e>
                          <m:sub>
                            <m:r>
                              <m:rPr>
                                <m:sty m:val="p"/>
                              </m:rPr>
                              <m:t>.</m:t>
                            </m:r>
                            <m:r>
                              <m:t>j</m:t>
                            </m:r>
                          </m:sub>
                        </m:sSub>
                      </m:e>
                    </m:acc>
                  </m:oMath>
                </a14:m>
              </a:p>
              <a:p>
                <a:pPr lvl="2"/>
                <a14:m>
                  <m:oMath xmlns:m="http://schemas.openxmlformats.org/officeDocument/2006/math">
                    <m:sSub>
                      <m:e>
                        <m:r>
                          <m:t>β</m:t>
                        </m:r>
                      </m:e>
                      <m:sub>
                        <m:r>
                          <m:t>i</m:t>
                        </m:r>
                        <m:r>
                          <m:t>j</m:t>
                        </m:r>
                      </m:sub>
                    </m:sSub>
                  </m:oMath>
                </a14:m>
                <a:r>
                  <a:rPr/>
                  <a:t> (절편) = The mathach of the “average student” in the all sample of schools</a:t>
                </a:r>
              </a:p>
              <a:p>
                <a:pPr lvl="2"/>
                <a:r>
                  <a:rPr/>
                  <a:t>어느 학교에서든 </a:t>
                </a:r>
                <a14:m>
                  <m:oMath xmlns:m="http://schemas.openxmlformats.org/officeDocument/2006/math">
                    <m:acc>
                      <m:accPr>
                        <m:chr m:val="‾"/>
                      </m:accPr>
                      <m:e>
                        <m:sSub>
                          <m:e>
                            <m:r>
                              <m:t>X</m:t>
                            </m:r>
                          </m:e>
                          <m:sub>
                            <m:r>
                              <m:rPr>
                                <m:sty m:val="p"/>
                              </m:rPr>
                              <m:t>.</m:t>
                            </m:r>
                            <m:r>
                              <m:rPr>
                                <m:sty m:val="p"/>
                              </m:rPr>
                              <m:t>.</m:t>
                            </m:r>
                          </m:sub>
                        </m:sSub>
                      </m:e>
                    </m:acc>
                  </m:oMath>
                </a14:m>
                <a:r>
                  <a:rPr/>
                  <a:t>인 값들은 서로 같음</a:t>
                </a:r>
              </a:p>
              <a:p>
                <a:pPr lvl="0" indent="0" marL="0">
                  <a:spcBef>
                    <a:spcPts val="3000"/>
                  </a:spcBef>
                  <a:buNone/>
                </a:pPr>
                <a:r>
                  <a:rPr b="1"/>
                  <a:t>Grand-mean Centering &amp; Group-mean Centering</a:t>
                </a:r>
              </a:p>
            </p:txBody>
          </p:sp>
        </mc:Choice>
      </mc:AlternateContent>
      <p:pic>
        <p:nvPicPr>
          <p:cNvPr descr="./GMC.png" id="0" name="Picture 1"/>
          <p:cNvPicPr>
            <a:picLocks noGrp="1" noChangeAspect="1"/>
          </p:cNvPicPr>
          <p:nvPr/>
        </p:nvPicPr>
        <p:blipFill>
          <a:blip r:embed="rId2"/>
          <a:stretch>
            <a:fillRect/>
          </a:stretch>
        </p:blipFill>
        <p:spPr bwMode="auto">
          <a:xfrm>
            <a:off x="3568700" y="1409700"/>
            <a:ext cx="5105400" cy="19812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Grand-mean Centering &amp; Group-mean Centering (Cont’d)</a:t>
                </a:r>
              </a:p>
              <a:p>
                <a:pPr lvl="0"/>
                <a:r>
                  <a:rPr/>
                  <a:t>그래서 도대체 언제 Centering을 해야 하는가? </a:t>
                </a:r>
                <a:r>
                  <a:rPr>
                    <a:hlinkClick r:id="rId2"/>
                  </a:rPr>
                  <a:t>출처</a:t>
                </a:r>
                <a:r>
                  <a:rPr/>
                  <a:t>  </a:t>
                </a:r>
              </a:p>
              <a:p>
                <a:pPr lvl="1" indent="-342900" marL="685800">
                  <a:buAutoNum type="arabicPeriod"/>
                </a:pPr>
                <a:r>
                  <a:rPr b="1"/>
                  <a:t>Level-1 변수들 간의 관계에 관심이 있을 때</a:t>
                </a:r>
              </a:p>
              <a:p>
                <a:pPr lvl="1"/>
                <a:r>
                  <a:rPr/>
                  <a:t>개인-집단의 2수준 자료에서 </a:t>
                </a:r>
                <a14:m>
                  <m:oMath xmlns:m="http://schemas.openxmlformats.org/officeDocument/2006/math">
                    <m:r>
                      <m:t>X</m:t>
                    </m:r>
                    <m:r>
                      <m:rPr>
                        <m:sty m:val="p"/>
                      </m:rPr>
                      <m:t>_</m:t>
                    </m:r>
                    <m:r>
                      <m:t>i</m:t>
                    </m:r>
                    <m:r>
                      <m:t>j</m:t>
                    </m:r>
                  </m:oMath>
                </a14:m>
                <a:r>
                  <a:rPr/>
                  <a:t>에는 집단 내 변량(within-group variation)과 집단 간 변량(between-group variation)이 혼재됨 (Contextual Effect Model 참고)</a:t>
                </a:r>
              </a:p>
              <a:p>
                <a:pPr lvl="1"/>
                <a:r>
                  <a:rPr/>
                  <a:t>중심화를 하지 않거나, 전체평균 중심화를 하면 </a:t>
                </a:r>
                <a14:m>
                  <m:oMath xmlns:m="http://schemas.openxmlformats.org/officeDocument/2006/math">
                    <m:sSub>
                      <m:e>
                        <m:r>
                          <m:t>X</m:t>
                        </m:r>
                      </m:e>
                      <m:sub>
                        <m:r>
                          <m:t>1</m:t>
                        </m:r>
                        <m:r>
                          <m:t>j</m:t>
                        </m:r>
                      </m:sub>
                    </m:sSub>
                  </m:oMath>
                </a14:m>
                <a:r>
                  <a:rPr/>
                  <a:t>의 계수인 </a:t>
                </a:r>
                <a14:m>
                  <m:oMath xmlns:m="http://schemas.openxmlformats.org/officeDocument/2006/math">
                    <m:sSub>
                      <m:e>
                        <m:r>
                          <m:t>γ</m:t>
                        </m:r>
                      </m:e>
                      <m:sub>
                        <m:r>
                          <m:t>10</m:t>
                        </m:r>
                      </m:sub>
                    </m:sSub>
                  </m:oMath>
                </a14:m>
                <a:r>
                  <a:rPr/>
                  <a:t>은 집단 내 효과와 집단 간 효과의 가중평균이 되므로, 집단 내 효과도 아니고 집단 간 효과도 아니고 총 효과도 아닌 값으로 추정이 이루어짐</a:t>
                </a:r>
              </a:p>
              <a:p>
                <a:pPr lvl="1"/>
                <a:r>
                  <a:rPr/>
                  <a:t>(만약 집단 평균 중심화를 하지 않는다면 </a:t>
                </a:r>
                <a14:m>
                  <m:oMath xmlns:m="http://schemas.openxmlformats.org/officeDocument/2006/math">
                    <m:sSub>
                      <m:e>
                        <m:r>
                          <m:t>β</m:t>
                        </m:r>
                      </m:e>
                      <m:sub>
                        <m:r>
                          <m:t>w</m:t>
                        </m:r>
                      </m:sub>
                    </m:sSub>
                  </m:oMath>
                </a14:m>
                <a:r>
                  <a:rPr/>
                  <a:t> = </a:t>
                </a:r>
                <a14:m>
                  <m:oMath xmlns:m="http://schemas.openxmlformats.org/officeDocument/2006/math">
                    <m:sSub>
                      <m:e>
                        <m:r>
                          <m:t>β</m:t>
                        </m:r>
                      </m:e>
                      <m:sub>
                        <m:r>
                          <m:t>b</m:t>
                        </m:r>
                      </m:sub>
                    </m:sSub>
                  </m:oMath>
                </a14:m>
                <a:r>
                  <a:rPr/>
                  <a:t>를 가정하므로 이게 현실적인 가정인지 고민이 필요함함)</a:t>
                </a:r>
              </a:p>
              <a:p>
                <a:pPr lvl="1"/>
                <a:r>
                  <a:rPr/>
                  <a:t>따라서, </a:t>
                </a:r>
                <a:r>
                  <a:rPr b="1"/>
                  <a:t>집단평균 중심화</a:t>
                </a:r>
                <a:r>
                  <a:rPr/>
                  <a:t>를 통해 집단 간(between) 변량을 제거하여 순수한 </a:t>
                </a:r>
                <a14:m>
                  <m:oMath xmlns:m="http://schemas.openxmlformats.org/officeDocument/2006/math">
                    <m:sSub>
                      <m:e>
                        <m:r>
                          <m:t>β</m:t>
                        </m:r>
                      </m:e>
                      <m:sub>
                        <m:r>
                          <m:t>W</m:t>
                        </m:r>
                        <m:r>
                          <m:t>i</m:t>
                        </m:r>
                        <m:r>
                          <m:t>t</m:t>
                        </m:r>
                        <m:r>
                          <m:t>h</m:t>
                        </m:r>
                        <m:r>
                          <m:t>i</m:t>
                        </m:r>
                        <m:r>
                          <m:t>n</m:t>
                        </m:r>
                      </m:sub>
                    </m:sSub>
                  </m:oMath>
                </a14:m>
                <a:r>
                  <a:rPr/>
                  <a:t> 값을 추정해야 함</a:t>
                </a:r>
              </a:p>
              <a:p>
                <a:pPr lvl="1"/>
                <a:r>
                  <a:rPr/>
                  <a:t>2 수준에 집단평균 변수 </a:t>
                </a:r>
                <a14:m>
                  <m:oMath xmlns:m="http://schemas.openxmlformats.org/officeDocument/2006/math">
                    <m:acc>
                      <m:accPr>
                        <m:chr m:val="‾"/>
                      </m:accPr>
                      <m:e>
                        <m:sSub>
                          <m:e>
                            <m:r>
                              <m:t>X</m:t>
                            </m:r>
                          </m:e>
                          <m:sub>
                            <m:r>
                              <m:rPr>
                                <m:sty m:val="p"/>
                              </m:rPr>
                              <m:t>.</m:t>
                            </m:r>
                            <m:r>
                              <m:t>j</m:t>
                            </m:r>
                          </m:sub>
                        </m:sSub>
                      </m:e>
                    </m:acc>
                  </m:oMath>
                </a14:m>
                <a:r>
                  <a:rPr/>
                  <a:t>를 투입하여 Contextual Effect를 함께 고려하는 것이 바람직하지만, 그렇지 않은 논문들도 多</a:t>
                </a:r>
              </a:p>
              <a:p>
                <a:pPr lvl="1" indent="-342900" marL="685800">
                  <a:buAutoNum startAt="2" type="arabicPeriod"/>
                </a:pPr>
                <a:r>
                  <a:rPr b="1"/>
                  <a:t>Level-2 변수들과과의 관계에 관심이 있을 때</a:t>
                </a:r>
              </a:p>
              <a:p>
                <a:pPr lvl="1"/>
                <a:r>
                  <a:rPr/>
                  <a:t>Level-1 변수를 집단평균 중심화하면 Level-1 절편은 조정되지 않은 집단의 평균값이기 때문에 집단 간 변량이 제거되어 Level-2에서 영향을 미치지 않음</a:t>
                </a:r>
              </a:p>
              <a:p>
                <a:pPr lvl="1"/>
                <a:r>
                  <a:rPr/>
                  <a:t>Level-1 변수를 전체평균 중심화하면 Level-1 절편은 조정된 평균값이기 때문에 Level-2 변수의 영향을 추정할 때 Level-1 변수의 집단 간 평균값 차이에 의해 조정</a:t>
                </a:r>
              </a:p>
              <a:p>
                <a:pPr lvl="1"/>
                <a:r>
                  <a:rPr/>
                  <a:t>따라서, Level-1 변수를 </a:t>
                </a:r>
                <a:r>
                  <a:rPr b="1"/>
                  <a:t>중심화하지 않거</a:t>
                </a:r>
                <a:r>
                  <a:rPr/>
                  <a:t>나, </a:t>
                </a:r>
                <a:r>
                  <a:rPr b="1"/>
                  <a:t>전체평균 중심화</a:t>
                </a:r>
                <a:r>
                  <a:rPr/>
                  <a:t>를 해야함</a:t>
                </a:r>
              </a:p>
              <a:p>
                <a:pPr lvl="0" indent="0" marL="0">
                  <a:spcBef>
                    <a:spcPts val="3000"/>
                  </a:spcBef>
                  <a:buNone/>
                </a:pPr>
                <a:r>
                  <a:rPr b="1"/>
                  <a:t>Grand-mean Centering &amp; Group-mean Centering (Cont’d)</a:t>
                </a:r>
              </a:p>
              <a:p>
                <a:pPr lvl="0"/>
                <a:r>
                  <a:rPr/>
                  <a:t>그래서 도대체 언제 Centering을 해야 하는가? </a:t>
                </a:r>
                <a:r>
                  <a:rPr>
                    <a:hlinkClick r:id="rId3"/>
                  </a:rPr>
                  <a:t>출처</a:t>
                </a:r>
                <a:r>
                  <a:rPr/>
                  <a:t>  </a:t>
                </a:r>
              </a:p>
              <a:p>
                <a:pPr lvl="1" indent="-342900" marL="685800">
                  <a:buAutoNum startAt="3" type="arabicPeriod"/>
                </a:pPr>
                <a:r>
                  <a:rPr b="1"/>
                  <a:t>Level-1 &amp; Level-2 수준 간 상호작용에 관심이 있을 떄</a:t>
                </a:r>
              </a:p>
              <a:p>
                <a:pPr lvl="1"/>
                <a:r>
                  <a:rPr/>
                  <a:t>Level-1 변수(</a:t>
                </a:r>
                <a14:m>
                  <m:oMath xmlns:m="http://schemas.openxmlformats.org/officeDocument/2006/math">
                    <m:sSub>
                      <m:e>
                        <m:r>
                          <m:t>X</m:t>
                        </m:r>
                      </m:e>
                      <m:sub>
                        <m:r>
                          <m:t>i</m:t>
                        </m:r>
                        <m:r>
                          <m:t>j</m:t>
                        </m:r>
                      </m:sub>
                    </m:sSub>
                  </m:oMath>
                </a14:m>
                <a:r>
                  <a:rPr/>
                  <a:t>)의 영향이 Level-2 변수(</a:t>
                </a:r>
                <a14:m>
                  <m:oMath xmlns:m="http://schemas.openxmlformats.org/officeDocument/2006/math">
                    <m:sSub>
                      <m:e>
                        <m:r>
                          <m:t>Z</m:t>
                        </m:r>
                      </m:e>
                      <m:sub>
                        <m:r>
                          <m:t>j</m:t>
                        </m:r>
                      </m:sub>
                    </m:sSub>
                  </m:oMath>
                </a14:m>
                <a:r>
                  <a:rPr/>
                  <a:t>)에 따라 어떻게 달라지는지가 연구문제일 때</a:t>
                </a:r>
              </a:p>
              <a:p>
                <a:pPr lvl="1"/>
                <a:r>
                  <a:rPr/>
                  <a:t>Level-1 변수가 집단 내 효과(</a:t>
                </a:r>
                <a14:m>
                  <m:oMath xmlns:m="http://schemas.openxmlformats.org/officeDocument/2006/math">
                    <m:sSub>
                      <m:e>
                        <m:r>
                          <m:t>β</m:t>
                        </m:r>
                      </m:e>
                      <m:sub>
                        <m:r>
                          <m:t>w</m:t>
                        </m:r>
                      </m:sub>
                    </m:sSub>
                  </m:oMath>
                </a14:m>
                <a:r>
                  <a:rPr/>
                  <a:t>를 의미하도록 </a:t>
                </a:r>
                <a:r>
                  <a:rPr b="1"/>
                  <a:t>집단평균 중심화</a:t>
                </a:r>
                <a:r>
                  <a:rPr/>
                  <a:t>를 하는 것이 적절 (Hofmann and Gavin, 1998)</a:t>
                </a:r>
              </a:p>
              <a:p>
                <a:pPr lvl="1"/>
                <a:r>
                  <a:rPr/>
                  <a:t>전체평균 중심화 하면 집단 간 상호작용과 수준 간 상호작용의 혼재가 발생</a:t>
                </a:r>
              </a:p>
              <a:p>
                <a:pPr lvl="0" indent="0" marL="0">
                  <a:spcBef>
                    <a:spcPts val="3000"/>
                  </a:spcBef>
                  <a:buNone/>
                </a:pPr>
                <a:r>
                  <a:rPr b="1"/>
                  <a:t>Grand-mean Centering &amp; Group-mean Centering (Cont’d)</a:t>
                </a:r>
              </a:p>
              <a:p>
                <a:pPr lvl="0" indent="0">
                  <a:buNone/>
                </a:pPr>
                <a:r>
                  <a:rPr>
                    <a:solidFill>
                      <a:srgbClr val="5E5E5E"/>
                    </a:solidFill>
                    <a:latin typeface="Courier"/>
                  </a:rPr>
                  <a:t># id는 각 학교들의 식별자이기에, 식별자를 기준으로 집단화</a:t>
                </a:r>
                <a:br/>
                <a:br/>
                <a:r>
                  <a:rPr>
                    <a:solidFill>
                      <a:srgbClr val="003B4F"/>
                    </a:solidFill>
                    <a:latin typeface="Courier"/>
                  </a:rPr>
                  <a:t>data_merged &lt;- data_merged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5E5E5E"/>
                    </a:solidFill>
                    <a:latin typeface="Courier"/>
                  </a:rPr>
                  <a:t># 전체평균 중심화 (ses - grandmean)</a:t>
                </a:r>
                <a:br/>
                <a:r>
                  <a:rPr>
                    <a:solidFill>
                      <a:srgbClr val="003B4F"/>
                    </a:solidFill>
                    <a:latin typeface="Courier"/>
                  </a:rPr>
                  <a:t>  </a:t>
                </a:r>
                <a:r>
                  <a:rPr>
                    <a:solidFill>
                      <a:srgbClr val="4758AB"/>
                    </a:solidFill>
                    <a:latin typeface="Courier"/>
                  </a:rPr>
                  <a:t>mutate</a:t>
                </a:r>
                <a:r>
                  <a:rPr>
                    <a:solidFill>
                      <a:srgbClr val="003B4F"/>
                    </a:solidFill>
                    <a:latin typeface="Courier"/>
                  </a:rPr>
                  <a:t>(</a:t>
                </a:r>
                <a:r>
                  <a:rPr>
                    <a:solidFill>
                      <a:srgbClr val="657422"/>
                    </a:solidFill>
                    <a:latin typeface="Courier"/>
                  </a:rPr>
                  <a:t>ses_grandmc =</a:t>
                </a:r>
                <a:r>
                  <a:rPr>
                    <a:solidFill>
                      <a:srgbClr val="003B4F"/>
                    </a:solidFill>
                    <a:latin typeface="Courier"/>
                  </a:rPr>
                  <a:t> ses </a:t>
                </a:r>
                <a:r>
                  <a:rPr>
                    <a:solidFill>
                      <a:srgbClr val="5E5E5E"/>
                    </a:solidFill>
                    <a:latin typeface="Courier"/>
                  </a:rPr>
                  <a:t>-</a:t>
                </a:r>
                <a:r>
                  <a:rPr>
                    <a:solidFill>
                      <a:srgbClr val="003B4F"/>
                    </a:solidFill>
                    <a:latin typeface="Courier"/>
                  </a:rPr>
                  <a:t> </a:t>
                </a:r>
                <a:r>
                  <a:rPr>
                    <a:solidFill>
                      <a:srgbClr val="4758AB"/>
                    </a:solidFill>
                    <a:latin typeface="Courier"/>
                  </a:rPr>
                  <a:t>mean</a:t>
                </a:r>
                <a:r>
                  <a:rPr>
                    <a:solidFill>
                      <a:srgbClr val="003B4F"/>
                    </a:solidFill>
                    <a:latin typeface="Courier"/>
                  </a:rPr>
                  <a:t>(ses))</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5E5E5E"/>
                    </a:solidFill>
                    <a:latin typeface="Courier"/>
                  </a:rPr>
                  <a:t># 맥락효과(meanses = groupmean)와 집단평균 중심화 (ses_groupmc = ses - groupmean)</a:t>
                </a:r>
                <a:br/>
                <a:r>
                  <a:rPr>
                    <a:solidFill>
                      <a:srgbClr val="003B4F"/>
                    </a:solidFill>
                    <a:latin typeface="Courier"/>
                  </a:rPr>
                  <a:t>  </a:t>
                </a:r>
                <a:r>
                  <a:rPr>
                    <a:solidFill>
                      <a:srgbClr val="5E5E5E"/>
                    </a:solidFill>
                    <a:latin typeface="Courier"/>
                  </a:rPr>
                  <a:t># id 기준으로 observations들 group화</a:t>
                </a:r>
                <a:br/>
                <a:r>
                  <a:rPr>
                    <a:solidFill>
                      <a:srgbClr val="003B4F"/>
                    </a:solidFill>
                    <a:latin typeface="Courier"/>
                  </a:rPr>
                  <a:t>  </a:t>
                </a:r>
                <a:r>
                  <a:rPr>
                    <a:solidFill>
                      <a:srgbClr val="4758AB"/>
                    </a:solidFill>
                    <a:latin typeface="Courier"/>
                  </a:rPr>
                  <a:t>group_by</a:t>
                </a:r>
                <a:r>
                  <a:rPr>
                    <a:solidFill>
                      <a:srgbClr val="003B4F"/>
                    </a:solidFill>
                    <a:latin typeface="Courier"/>
                  </a:rPr>
                  <a:t>(id)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mutate</a:t>
                </a:r>
                <a:r>
                  <a:rPr>
                    <a:solidFill>
                      <a:srgbClr val="003B4F"/>
                    </a:solidFill>
                    <a:latin typeface="Courier"/>
                  </a:rPr>
                  <a:t>(</a:t>
                </a:r>
                <a:r>
                  <a:rPr>
                    <a:solidFill>
                      <a:srgbClr val="657422"/>
                    </a:solidFill>
                    <a:latin typeface="Courier"/>
                  </a:rPr>
                  <a:t>meanses =</a:t>
                </a:r>
                <a:r>
                  <a:rPr>
                    <a:solidFill>
                      <a:srgbClr val="003B4F"/>
                    </a:solidFill>
                    <a:latin typeface="Courier"/>
                  </a:rPr>
                  <a:t> </a:t>
                </a:r>
                <a:r>
                  <a:rPr>
                    <a:solidFill>
                      <a:srgbClr val="4758AB"/>
                    </a:solidFill>
                    <a:latin typeface="Courier"/>
                  </a:rPr>
                  <a:t>mean</a:t>
                </a:r>
                <a:r>
                  <a:rPr>
                    <a:solidFill>
                      <a:srgbClr val="003B4F"/>
                    </a:solidFill>
                    <a:latin typeface="Courier"/>
                  </a:rPr>
                  <a:t>(ses),</a:t>
                </a:r>
                <a:br/>
                <a:r>
                  <a:rPr>
                    <a:solidFill>
                      <a:srgbClr val="003B4F"/>
                    </a:solidFill>
                    <a:latin typeface="Courier"/>
                  </a:rPr>
                  <a:t>         </a:t>
                </a:r>
                <a:r>
                  <a:rPr>
                    <a:solidFill>
                      <a:srgbClr val="657422"/>
                    </a:solidFill>
                    <a:latin typeface="Courier"/>
                  </a:rPr>
                  <a:t>ses_groupmc =</a:t>
                </a:r>
                <a:r>
                  <a:rPr>
                    <a:solidFill>
                      <a:srgbClr val="003B4F"/>
                    </a:solidFill>
                    <a:latin typeface="Courier"/>
                  </a:rPr>
                  <a:t> ses </a:t>
                </a:r>
                <a:r>
                  <a:rPr>
                    <a:solidFill>
                      <a:srgbClr val="5E5E5E"/>
                    </a:solidFill>
                    <a:latin typeface="Courier"/>
                  </a:rPr>
                  <a:t>-</a:t>
                </a:r>
                <a:r>
                  <a:rPr>
                    <a:solidFill>
                      <a:srgbClr val="003B4F"/>
                    </a:solidFill>
                    <a:latin typeface="Courier"/>
                  </a:rPr>
                  <a:t> meanses)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5E5E5E"/>
                    </a:solidFill>
                    <a:latin typeface="Courier"/>
                  </a:rPr>
                  <a:t># group화 해제 (반드시 해야함)</a:t>
                </a:r>
                <a:br/>
                <a:r>
                  <a:rPr>
                    <a:solidFill>
                      <a:srgbClr val="003B4F"/>
                    </a:solidFill>
                    <a:latin typeface="Courier"/>
                  </a:rPr>
                  <a:t>  </a:t>
                </a:r>
                <a:r>
                  <a:rPr>
                    <a:solidFill>
                      <a:srgbClr val="4758AB"/>
                    </a:solidFill>
                    <a:latin typeface="Courier"/>
                  </a:rPr>
                  <a:t>ungroup</a:t>
                </a:r>
                <a:r>
                  <a:rPr>
                    <a:solidFill>
                      <a:srgbClr val="003B4F"/>
                    </a:solidFill>
                    <a:latin typeface="Courier"/>
                  </a:rPr>
                  <a:t>()</a:t>
                </a:r>
                <a:br/>
                <a:br/>
                <a:r>
                  <a:rPr>
                    <a:solidFill>
                      <a:srgbClr val="5E5E5E"/>
                    </a:solidFill>
                    <a:latin typeface="Courier"/>
                  </a:rPr>
                  <a:t># 각 학교별 인원, 평균 ses 확인하는 법</a:t>
                </a:r>
                <a:br/>
                <a:r>
                  <a:rPr>
                    <a:solidFill>
                      <a:srgbClr val="003B4F"/>
                    </a:solidFill>
                    <a:latin typeface="Courier"/>
                  </a:rPr>
                  <a:t>data_merged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group_by</a:t>
                </a:r>
                <a:r>
                  <a:rPr>
                    <a:solidFill>
                      <a:srgbClr val="003B4F"/>
                    </a:solidFill>
                    <a:latin typeface="Courier"/>
                  </a:rPr>
                  <a:t>(id)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5E5E5E"/>
                    </a:solidFill>
                    <a:latin typeface="Courier"/>
                  </a:rPr>
                  <a:t># n = 인원수, meanses = 평균 ses 점수</a:t>
                </a:r>
                <a:br/>
                <a:r>
                  <a:rPr>
                    <a:solidFill>
                      <a:srgbClr val="003B4F"/>
                    </a:solidFill>
                    <a:latin typeface="Courier"/>
                  </a:rPr>
                  <a:t>  </a:t>
                </a:r>
                <a:r>
                  <a:rPr>
                    <a:solidFill>
                      <a:srgbClr val="4758AB"/>
                    </a:solidFill>
                    <a:latin typeface="Courier"/>
                  </a:rPr>
                  <a:t>summarise</a:t>
                </a:r>
                <a:r>
                  <a:rPr>
                    <a:solidFill>
                      <a:srgbClr val="003B4F"/>
                    </a:solidFill>
                    <a:latin typeface="Courier"/>
                  </a:rPr>
                  <a:t>(</a:t>
                </a:r>
                <a:r>
                  <a:rPr>
                    <a:solidFill>
                      <a:srgbClr val="657422"/>
                    </a:solidFill>
                    <a:latin typeface="Courier"/>
                  </a:rPr>
                  <a:t>n =</a:t>
                </a:r>
                <a:r>
                  <a:rPr>
                    <a:solidFill>
                      <a:srgbClr val="003B4F"/>
                    </a:solidFill>
                    <a:latin typeface="Courier"/>
                  </a:rPr>
                  <a:t> </a:t>
                </a:r>
                <a:r>
                  <a:rPr>
                    <a:solidFill>
                      <a:srgbClr val="4758AB"/>
                    </a:solidFill>
                    <a:latin typeface="Courier"/>
                  </a:rPr>
                  <a:t>n</a:t>
                </a:r>
                <a:r>
                  <a:rPr>
                    <a:solidFill>
                      <a:srgbClr val="003B4F"/>
                    </a:solidFill>
                    <a:latin typeface="Courier"/>
                  </a:rPr>
                  <a:t>(),</a:t>
                </a:r>
                <a:br/>
                <a:r>
                  <a:rPr>
                    <a:solidFill>
                      <a:srgbClr val="003B4F"/>
                    </a:solidFill>
                    <a:latin typeface="Courier"/>
                  </a:rPr>
                  <a:t>            </a:t>
                </a:r>
                <a:r>
                  <a:rPr>
                    <a:solidFill>
                      <a:srgbClr val="657422"/>
                    </a:solidFill>
                    <a:latin typeface="Courier"/>
                  </a:rPr>
                  <a:t>meanses =</a:t>
                </a:r>
                <a:r>
                  <a:rPr>
                    <a:solidFill>
                      <a:srgbClr val="003B4F"/>
                    </a:solidFill>
                    <a:latin typeface="Courier"/>
                  </a:rPr>
                  <a:t> </a:t>
                </a:r>
                <a:r>
                  <a:rPr>
                    <a:solidFill>
                      <a:srgbClr val="4758AB"/>
                    </a:solidFill>
                    <a:latin typeface="Courier"/>
                  </a:rPr>
                  <a:t>mean</a:t>
                </a:r>
                <a:r>
                  <a:rPr>
                    <a:solidFill>
                      <a:srgbClr val="003B4F"/>
                    </a:solidFill>
                    <a:latin typeface="Courier"/>
                  </a:rPr>
                  <a:t>(ses)) </a:t>
                </a:r>
              </a:p>
              <a:p>
                <a:pPr lvl="0" indent="0" marL="0">
                  <a:spcBef>
                    <a:spcPts val="3000"/>
                  </a:spcBef>
                  <a:buNone/>
                </a:pPr>
                <a:r>
                  <a:rPr b="1"/>
                  <a:t>Model 5-2. Slopes-as-Outcomes Model</a:t>
                </a:r>
              </a:p>
              <a:p>
                <a:pPr lvl="0"/>
                <a:r>
                  <a:rPr/>
                  <a:t>intercepts and slopes are conditioned by level-2 predictors (따라서, </a:t>
                </a:r>
                <a:r>
                  <a:rPr b="1"/>
                  <a:t>집단평균 중심화</a:t>
                </a:r>
                <a:r>
                  <a:rPr/>
                  <a:t>)</a:t>
                </a:r>
              </a:p>
              <a:p>
                <a:pPr lvl="1"/>
                <a:r>
                  <a:rPr/>
                  <a:t>Estimation techniques similar to previous models except estimates are conditioned</a:t>
                </a:r>
              </a:p>
              <a:p>
                <a:pPr lvl="0"/>
                <a:r>
                  <a:rPr/>
                  <a:t>목적: What level-2 factors predict differences in slopes between level-2 groups?</a:t>
                </a:r>
              </a:p>
              <a:p>
                <a:pPr lvl="1"/>
                <a:r>
                  <a:rPr/>
                  <a:t>RQ: (e.g. whether variation in SES effects across schools can be attributed to the type of school – public vs Catholic)</a:t>
                </a:r>
              </a:p>
              <a:p>
                <a:pPr lvl="0"/>
                <a:r>
                  <a:rPr/>
                  <a:t>모형</a:t>
                </a:r>
              </a:p>
              <a:p>
                <a:pPr lvl="1"/>
                <a:r>
                  <a:rPr/>
                  <a:t>Level 1 Model: </a:t>
                </a:r>
                <a14:m>
                  <m:oMath xmlns:m="http://schemas.openxmlformats.org/officeDocument/2006/math">
                    <m:sSub>
                      <m:e>
                        <m:r>
                          <m:t>Y</m:t>
                        </m:r>
                      </m:e>
                      <m:sub>
                        <m:r>
                          <m:t>i</m:t>
                        </m:r>
                        <m:r>
                          <m:t>j</m:t>
                        </m:r>
                      </m:sub>
                    </m:sSub>
                    <m:r>
                      <m:rPr>
                        <m:sty m:val="p"/>
                      </m:rPr>
                      <m:t>=</m:t>
                    </m:r>
                    <m:sSub>
                      <m:e>
                        <m:r>
                          <m:t>β</m:t>
                        </m:r>
                      </m:e>
                      <m:sub>
                        <m:r>
                          <m:t>0</m:t>
                        </m:r>
                        <m:r>
                          <m:t>j</m:t>
                        </m:r>
                      </m:sub>
                    </m:sSub>
                    <m:r>
                      <m:rPr>
                        <m:sty m:val="p"/>
                      </m:rPr>
                      <m:t>+</m:t>
                    </m:r>
                    <m:sSub>
                      <m:e>
                        <m:r>
                          <m:t>β</m:t>
                        </m:r>
                      </m:e>
                      <m:sub>
                        <m:r>
                          <m:t>1</m:t>
                        </m:r>
                        <m:r>
                          <m:t>j</m:t>
                        </m:r>
                      </m:sub>
                    </m:sSub>
                    <m:sSub>
                      <m:e>
                        <m:r>
                          <m:t>X</m:t>
                        </m:r>
                      </m:e>
                      <m:sub>
                        <m:r>
                          <m:t>i</m:t>
                        </m:r>
                        <m:r>
                          <m:t>j</m:t>
                        </m:r>
                      </m:sub>
                    </m:sSub>
                    <m:r>
                      <m:rPr>
                        <m:sty m:val="p"/>
                      </m:rPr>
                      <m:t>+</m:t>
                    </m:r>
                    <m:r>
                      <m:t>ϵ</m:t>
                    </m:r>
                    <m:r>
                      <m:t> </m:t>
                    </m:r>
                    <m:r>
                      <m:t>ϵ</m:t>
                    </m:r>
                    <m:r>
                      <m:rPr>
                        <m:sty m:val="p"/>
                      </m:rPr>
                      <m:t>∼</m:t>
                    </m:r>
                    <m:r>
                      <m:t>N</m:t>
                    </m:r>
                    <m:d>
                      <m:dPr>
                        <m:begChr m:val="("/>
                        <m:endChr m:val=")"/>
                        <m:sepChr m:val=""/>
                        <m:grow/>
                      </m:dPr>
                      <m:e>
                        <m:r>
                          <m:t>0</m:t>
                        </m:r>
                        <m:r>
                          <m:rPr>
                            <m:sty m:val="p"/>
                          </m:rPr>
                          <m:t>,</m:t>
                        </m:r>
                        <m:sSup>
                          <m:e>
                            <m:r>
                              <m:t>σ</m:t>
                            </m:r>
                          </m:e>
                          <m:sup>
                            <m:r>
                              <m:t>2</m:t>
                            </m:r>
                          </m:sup>
                        </m:sSup>
                      </m:e>
                    </m:d>
                  </m:oMath>
                </a14:m>
              </a:p>
              <a:p>
                <a:pPr lvl="1"/>
                <a:r>
                  <a:rPr/>
                  <a:t>Level 2 Model (intercept): </a:t>
                </a:r>
                <a14:m>
                  <m:oMath xmlns:m="http://schemas.openxmlformats.org/officeDocument/2006/math">
                    <m:sSub>
                      <m:e>
                        <m:r>
                          <m:t>β</m:t>
                        </m:r>
                      </m:e>
                      <m:sub>
                        <m:r>
                          <m:t>0</m:t>
                        </m:r>
                        <m:r>
                          <m:t>j</m:t>
                        </m:r>
                      </m:sub>
                    </m:sSub>
                    <m:r>
                      <m:rPr>
                        <m:sty m:val="p"/>
                      </m:rPr>
                      <m:t>=</m:t>
                    </m:r>
                    <m:sSub>
                      <m:e>
                        <m:r>
                          <m:t>γ</m:t>
                        </m:r>
                      </m:e>
                      <m:sub>
                        <m:r>
                          <m:t>00</m:t>
                        </m:r>
                      </m:sub>
                    </m:sSub>
                    <m:r>
                      <m:rPr>
                        <m:sty m:val="p"/>
                      </m:rPr>
                      <m:t>+</m:t>
                    </m:r>
                    <m:sSub>
                      <m:e>
                        <m:r>
                          <m:t>γ</m:t>
                        </m:r>
                      </m:e>
                      <m:sub>
                        <m:r>
                          <m:t>01</m:t>
                        </m:r>
                      </m:sub>
                    </m:sSub>
                    <m:sSub>
                      <m:e>
                        <m:r>
                          <m:t>Z</m:t>
                        </m:r>
                      </m:e>
                      <m:sub>
                        <m:r>
                          <m:t>j</m:t>
                        </m:r>
                      </m:sub>
                    </m:sSub>
                    <m:r>
                      <m:rPr>
                        <m:sty m:val="p"/>
                      </m:rPr>
                      <m:t>+</m:t>
                    </m:r>
                    <m:sSub>
                      <m:e>
                        <m:r>
                          <m:t>u</m:t>
                        </m:r>
                      </m:e>
                      <m:sub>
                        <m:r>
                          <m:t>0</m:t>
                        </m:r>
                        <m:r>
                          <m:t>j</m:t>
                        </m:r>
                      </m:sub>
                    </m:sSub>
                    <m:r>
                      <m:t> </m:t>
                    </m:r>
                    <m:sSub>
                      <m:e>
                        <m:r>
                          <m:t>u</m:t>
                        </m:r>
                      </m:e>
                      <m:sub>
                        <m:r>
                          <m:t>0</m:t>
                        </m:r>
                        <m:r>
                          <m:t>j</m:t>
                        </m:r>
                      </m:sub>
                    </m:sSub>
                    <m:r>
                      <m:rPr>
                        <m:sty m:val="p"/>
                      </m:rPr>
                      <m:t>∼</m:t>
                    </m:r>
                    <m:r>
                      <m:t>N</m:t>
                    </m:r>
                    <m:d>
                      <m:dPr>
                        <m:begChr m:val="("/>
                        <m:endChr m:val=")"/>
                        <m:sepChr m:val=""/>
                        <m:grow/>
                      </m:dPr>
                      <m:e>
                        <m:r>
                          <m:t>0</m:t>
                        </m:r>
                        <m:r>
                          <m:rPr>
                            <m:sty m:val="p"/>
                          </m:rPr>
                          <m:t>,</m:t>
                        </m:r>
                        <m:sSubSup>
                          <m:e>
                            <m:r>
                              <m:t>τ</m:t>
                            </m:r>
                          </m:e>
                          <m:sub>
                            <m:r>
                              <m:t>00</m:t>
                            </m:r>
                          </m:sub>
                          <m:sup>
                            <m:r>
                              <m:t>2</m:t>
                            </m:r>
                          </m:sup>
                        </m:sSubSup>
                      </m:e>
                    </m:d>
                  </m:oMath>
                </a14:m>
              </a:p>
              <a:p>
                <a:pPr lvl="1"/>
                <a:r>
                  <a:rPr/>
                  <a:t>Level 2 Model (slope): </a:t>
                </a:r>
                <a14:m>
                  <m:oMath xmlns:m="http://schemas.openxmlformats.org/officeDocument/2006/math">
                    <m:sSub>
                      <m:e>
                        <m:r>
                          <m:t>β</m:t>
                        </m:r>
                      </m:e>
                      <m:sub>
                        <m:r>
                          <m:t>1</m:t>
                        </m:r>
                        <m:r>
                          <m:t>j</m:t>
                        </m:r>
                      </m:sub>
                    </m:sSub>
                    <m:r>
                      <m:rPr>
                        <m:sty m:val="p"/>
                      </m:rPr>
                      <m:t>=</m:t>
                    </m:r>
                    <m:sSub>
                      <m:e>
                        <m:r>
                          <m:t>γ</m:t>
                        </m:r>
                      </m:e>
                      <m:sub>
                        <m:r>
                          <m:t>10</m:t>
                        </m:r>
                      </m:sub>
                    </m:sSub>
                    <m:r>
                      <m:rPr>
                        <m:sty m:val="p"/>
                      </m:rPr>
                      <m:t>+</m:t>
                    </m:r>
                    <m:r>
                      <m:t>γ</m:t>
                    </m:r>
                    <m:r>
                      <m:t>11</m:t>
                    </m:r>
                    <m:sSub>
                      <m:e>
                        <m:r>
                          <m:t>Z</m:t>
                        </m:r>
                      </m:e>
                      <m:sub>
                        <m:r>
                          <m:t>j</m:t>
                        </m:r>
                      </m:sub>
                    </m:sSub>
                    <m:r>
                      <m:rPr>
                        <m:sty m:val="p"/>
                      </m:rPr>
                      <m:t>+</m:t>
                    </m:r>
                    <m:sSub>
                      <m:e>
                        <m:r>
                          <m:t>u</m:t>
                        </m:r>
                      </m:e>
                      <m:sub>
                        <m:r>
                          <m:t>1</m:t>
                        </m:r>
                        <m:r>
                          <m:t>j</m:t>
                        </m:r>
                      </m:sub>
                    </m:sSub>
                    <m:r>
                      <m:t> </m:t>
                    </m:r>
                    <m:sSub>
                      <m:e>
                        <m:r>
                          <m:t>u</m:t>
                        </m:r>
                      </m:e>
                      <m:sub>
                        <m:r>
                          <m:t>1</m:t>
                        </m:r>
                        <m:r>
                          <m:t>j</m:t>
                        </m:r>
                      </m:sub>
                    </m:sSub>
                    <m:r>
                      <m:rPr>
                        <m:sty m:val="p"/>
                      </m:rPr>
                      <m:t>∼</m:t>
                    </m:r>
                    <m:r>
                      <m:t>N</m:t>
                    </m:r>
                    <m:d>
                      <m:dPr>
                        <m:begChr m:val="("/>
                        <m:endChr m:val=")"/>
                        <m:sepChr m:val=""/>
                        <m:grow/>
                      </m:dPr>
                      <m:e>
                        <m:r>
                          <m:t>0</m:t>
                        </m:r>
                        <m:r>
                          <m:rPr>
                            <m:sty m:val="p"/>
                          </m:rPr>
                          <m:t>,</m:t>
                        </m:r>
                        <m:sSubSup>
                          <m:e>
                            <m:r>
                              <m:t>τ</m:t>
                            </m:r>
                          </m:e>
                          <m:sub>
                            <m:r>
                              <m:t>11</m:t>
                            </m:r>
                          </m:sub>
                          <m:sup>
                            <m:r>
                              <m:t>2</m:t>
                            </m:r>
                          </m:sup>
                        </m:sSubSup>
                      </m:e>
                    </m:d>
                  </m:oMath>
                </a14:m>
              </a:p>
              <a:p>
                <a:pPr lvl="0"/>
                <a:r>
                  <a:rPr/>
                  <a:t>Overall Model Example: (intercept + fixed + random)</a:t>
                </a:r>
              </a:p>
              <a:p>
                <a:pPr lvl="1"/>
                <a:r>
                  <a:rPr/>
                  <a:t>intercept: </a:t>
                </a:r>
                <a14:m>
                  <m:oMath xmlns:m="http://schemas.openxmlformats.org/officeDocument/2006/math">
                    <m:sSub>
                      <m:e>
                        <m:r>
                          <m:t>β</m:t>
                        </m:r>
                      </m:e>
                      <m:sub>
                        <m:r>
                          <m:t>0</m:t>
                        </m:r>
                        <m:r>
                          <m:t>j</m:t>
                        </m:r>
                      </m:sub>
                    </m:sSub>
                    <m:r>
                      <m:rPr>
                        <m:sty m:val="p"/>
                      </m:rPr>
                      <m:t>+</m:t>
                    </m:r>
                    <m:sSub>
                      <m:e>
                        <m:r>
                          <m:t>γ</m:t>
                        </m:r>
                      </m:e>
                      <m:sub>
                        <m:r>
                          <m:t>00</m:t>
                        </m:r>
                      </m:sub>
                    </m:sSub>
                  </m:oMath>
                </a14:m>
              </a:p>
              <a:p>
                <a:pPr lvl="1"/>
                <a:r>
                  <a:rPr/>
                  <a:t>fixed effect: </a:t>
                </a:r>
                <a14:m>
                  <m:oMath xmlns:m="http://schemas.openxmlformats.org/officeDocument/2006/math">
                    <m:sSub>
                      <m:e>
                        <m:r>
                          <m:t>γ</m:t>
                        </m:r>
                      </m:e>
                      <m:sub>
                        <m:r>
                          <m:t>01</m:t>
                        </m:r>
                      </m:sub>
                    </m:sSub>
                    <m:d>
                      <m:dPr>
                        <m:begChr m:val="("/>
                        <m:endChr m:val=")"/>
                        <m:sepChr m:val=""/>
                        <m:grow/>
                      </m:dPr>
                      <m:e>
                        <m:r>
                          <m:t>S</m:t>
                        </m:r>
                        <m:r>
                          <m:t>E</m:t>
                        </m:r>
                        <m:r>
                          <m:t>C</m:t>
                        </m:r>
                        <m:r>
                          <m:t>T</m:t>
                        </m:r>
                        <m:r>
                          <m:t>O</m:t>
                        </m:r>
                        <m:sSub>
                          <m:e>
                            <m:r>
                              <m:t>R</m:t>
                            </m:r>
                          </m:e>
                          <m:sub>
                            <m:r>
                              <m:t>j</m:t>
                            </m:r>
                          </m:sub>
                        </m:sSub>
                      </m:e>
                    </m:d>
                    <m:r>
                      <m:rPr>
                        <m:sty m:val="p"/>
                      </m:rPr>
                      <m:t>+</m:t>
                    </m:r>
                    <m:sSub>
                      <m:e>
                        <m:r>
                          <m:t>γ</m:t>
                        </m:r>
                      </m:e>
                      <m:sub>
                        <m:r>
                          <m:t>10</m:t>
                        </m:r>
                      </m:sub>
                    </m:sSub>
                    <m:d>
                      <m:dPr>
                        <m:begChr m:val="("/>
                        <m:endChr m:val=")"/>
                        <m:sepChr m:val=""/>
                        <m:grow/>
                      </m:dPr>
                      <m:e>
                        <m:r>
                          <m:t>S</m:t>
                        </m:r>
                        <m:r>
                          <m:t>E</m:t>
                        </m:r>
                        <m:sSub>
                          <m:e>
                            <m:r>
                              <m:t>S</m:t>
                            </m:r>
                          </m:e>
                          <m:sub>
                            <m:r>
                              <m:t>i</m:t>
                            </m:r>
                            <m:r>
                              <m:t>j</m:t>
                            </m:r>
                          </m:sub>
                        </m:sSub>
                      </m:e>
                    </m:d>
                    <m:r>
                      <m:rPr>
                        <m:sty m:val="p"/>
                      </m:rPr>
                      <m:t>+</m:t>
                    </m:r>
                    <m:sSub>
                      <m:e>
                        <m:r>
                          <m:t>γ</m:t>
                        </m:r>
                      </m:e>
                      <m:sub>
                        <m:r>
                          <m:t>11</m:t>
                        </m:r>
                      </m:sub>
                    </m:sSub>
                    <m:d>
                      <m:dPr>
                        <m:begChr m:val="("/>
                        <m:endChr m:val=")"/>
                        <m:sepChr m:val=""/>
                        <m:grow/>
                      </m:dPr>
                      <m:e>
                        <m:r>
                          <m:t>S</m:t>
                        </m:r>
                        <m:r>
                          <m:t>E</m:t>
                        </m:r>
                        <m:r>
                          <m:t>C</m:t>
                        </m:r>
                        <m:r>
                          <m:t>T</m:t>
                        </m:r>
                        <m:r>
                          <m:t>O</m:t>
                        </m:r>
                        <m:sSub>
                          <m:e>
                            <m:r>
                              <m:t>R</m:t>
                            </m:r>
                          </m:e>
                          <m:sub>
                            <m:r>
                              <m:t>j</m:t>
                            </m:r>
                          </m:sub>
                        </m:sSub>
                      </m:e>
                    </m:d>
                    <m:d>
                      <m:dPr>
                        <m:begChr m:val="("/>
                        <m:endChr m:val=")"/>
                        <m:sepChr m:val=""/>
                        <m:grow/>
                      </m:dPr>
                      <m:e>
                        <m:r>
                          <m:t>S</m:t>
                        </m:r>
                        <m:r>
                          <m:t>E</m:t>
                        </m:r>
                        <m:sSub>
                          <m:e>
                            <m:r>
                              <m:t>S</m:t>
                            </m:r>
                          </m:e>
                          <m:sub>
                            <m:r>
                              <m:t>i</m:t>
                            </m:r>
                            <m:r>
                              <m:t>j</m:t>
                            </m:r>
                          </m:sub>
                        </m:sSub>
                      </m:e>
                    </m:d>
                  </m:oMath>
                </a14:m>
              </a:p>
              <a:p>
                <a:pPr lvl="1"/>
                <a:r>
                  <a:rPr/>
                  <a:t>random effect: </a:t>
                </a:r>
                <a14:m>
                  <m:oMath xmlns:m="http://schemas.openxmlformats.org/officeDocument/2006/math">
                    <m:sSub>
                      <m:e>
                        <m:r>
                          <m:t>u</m:t>
                        </m:r>
                      </m:e>
                      <m:sub>
                        <m:r>
                          <m:t>1</m:t>
                        </m:r>
                        <m:r>
                          <m:t>j</m:t>
                        </m:r>
                      </m:sub>
                    </m:sSub>
                    <m:d>
                      <m:dPr>
                        <m:begChr m:val="("/>
                        <m:endChr m:val=")"/>
                        <m:sepChr m:val=""/>
                        <m:grow/>
                      </m:dPr>
                      <m:e>
                        <m:r>
                          <m:t>S</m:t>
                        </m:r>
                        <m:r>
                          <m:t>E</m:t>
                        </m:r>
                        <m:sSub>
                          <m:e>
                            <m:r>
                              <m:t>S</m:t>
                            </m:r>
                          </m:e>
                          <m:sub>
                            <m:r>
                              <m:t>i</m:t>
                            </m:r>
                            <m:r>
                              <m:t>j</m:t>
                            </m:r>
                          </m:sub>
                        </m:sSub>
                      </m:e>
                    </m:d>
                    <m:r>
                      <m:rPr>
                        <m:sty m:val="p"/>
                      </m:rPr>
                      <m:t>+</m:t>
                    </m:r>
                    <m:sSub>
                      <m:e>
                        <m:r>
                          <m:t>u</m:t>
                        </m:r>
                      </m:e>
                      <m:sub>
                        <m:r>
                          <m:t>0</m:t>
                        </m:r>
                        <m:r>
                          <m:t>j</m:t>
                        </m:r>
                      </m:sub>
                    </m:sSub>
                    <m:r>
                      <m:rPr>
                        <m:sty m:val="p"/>
                      </m:rPr>
                      <m:t>+</m:t>
                    </m:r>
                    <m:sSub>
                      <m:e>
                        <m:r>
                          <m:t>ϵ</m:t>
                        </m:r>
                      </m:e>
                      <m:sub>
                        <m:r>
                          <m:t>i</m:t>
                        </m:r>
                        <m:r>
                          <m:t>j</m:t>
                        </m:r>
                      </m:sub>
                    </m:sSub>
                  </m:oMath>
                </a14:m>
              </a:p>
              <a:p>
                <a:pPr lvl="0"/>
                <a:r>
                  <a:rPr/>
                  <a:t>장점: allows us to explain the variation in both intercepts and slopes</a:t>
                </a:r>
              </a:p>
              <a:p>
                <a:pPr lvl="0"/>
                <a:r>
                  <a:rPr/>
                  <a:t>HLM의 최종 목적인 모형이며, 가장 어려운 모형이기도 하다.</a:t>
                </a:r>
              </a:p>
              <a:p>
                <a:pPr lvl="0" indent="0" marL="0">
                  <a:spcBef>
                    <a:spcPts val="3000"/>
                  </a:spcBef>
                  <a:buNone/>
                </a:pPr>
                <a:r>
                  <a:rPr b="1"/>
                  <a:t>Model 5-2. Slopes-as-Outcomes Model (Cont’d)</a:t>
                </a:r>
              </a:p>
              <a:p>
                <a:pPr lvl="0"/>
                <a:r>
                  <a:rPr/>
                  <a:t>Random coefficient included</a:t>
                </a:r>
              </a:p>
              <a:p>
                <a:pPr lvl="0" indent="0">
                  <a:buNone/>
                </a:pPr>
                <a:r>
                  <a:rPr i="1">
                    <a:solidFill>
                      <a:srgbClr val="5E5E5E"/>
                    </a:solidFill>
                    <a:latin typeface="Courier"/>
                  </a:rPr>
                  <a:t>## with random coefficient</a:t>
                </a:r>
                <a:br/>
                <a:r>
                  <a:rPr>
                    <a:solidFill>
                      <a:srgbClr val="003B4F"/>
                    </a:solidFill>
                    <a:latin typeface="Courier"/>
                  </a:rPr>
                  <a:t>model8 &lt;- </a:t>
                </a:r>
                <a:r>
                  <a:rPr>
                    <a:solidFill>
                      <a:srgbClr val="4758AB"/>
                    </a:solidFill>
                    <a:latin typeface="Courier"/>
                  </a:rPr>
                  <a:t>lmer</a:t>
                </a:r>
                <a:r>
                  <a:rPr>
                    <a:solidFill>
                      <a:srgbClr val="003B4F"/>
                    </a:solidFill>
                    <a:latin typeface="Courier"/>
                  </a:rPr>
                  <a:t>(mathach </a:t>
                </a:r>
                <a:r>
                  <a:rPr>
                    <a:solidFill>
                      <a:srgbClr val="5E5E5E"/>
                    </a:solidFill>
                    <a:latin typeface="Courier"/>
                  </a:rPr>
                  <a:t>~</a:t>
                </a:r>
                <a:r>
                  <a:rPr>
                    <a:solidFill>
                      <a:srgbClr val="003B4F"/>
                    </a:solidFill>
                    <a:latin typeface="Courier"/>
                  </a:rPr>
                  <a:t> ses_groupmc </a:t>
                </a:r>
                <a:r>
                  <a:rPr>
                    <a:solidFill>
                      <a:srgbClr val="5E5E5E"/>
                    </a:solidFill>
                    <a:latin typeface="Courier"/>
                  </a:rPr>
                  <a:t>*</a:t>
                </a:r>
                <a:r>
                  <a:rPr>
                    <a:solidFill>
                      <a:srgbClr val="003B4F"/>
                    </a:solidFill>
                    <a:latin typeface="Courier"/>
                  </a:rPr>
                  <a:t> sector </a:t>
                </a:r>
                <a:r>
                  <a:rPr>
                    <a:solidFill>
                      <a:srgbClr val="5E5E5E"/>
                    </a:solidFill>
                    <a:latin typeface="Courier"/>
                  </a:rPr>
                  <a:t>+</a:t>
                </a:r>
                <a:r>
                  <a:rPr>
                    <a:solidFill>
                      <a:srgbClr val="003B4F"/>
                    </a:solidFill>
                    <a:latin typeface="Courier"/>
                  </a:rPr>
                  <a:t> (ses_groupmc </a:t>
                </a:r>
                <a:r>
                  <a:rPr>
                    <a:solidFill>
                      <a:srgbClr val="5E5E5E"/>
                    </a:solidFill>
                    <a:latin typeface="Courier"/>
                  </a:rPr>
                  <a:t>|</a:t>
                </a:r>
                <a:r>
                  <a:rPr>
                    <a:solidFill>
                      <a:srgbClr val="003B4F"/>
                    </a:solidFill>
                    <a:latin typeface="Courier"/>
                  </a:rPr>
                  <a:t> id), </a:t>
                </a:r>
                <a:r>
                  <a:rPr>
                    <a:solidFill>
                      <a:srgbClr val="657422"/>
                    </a:solidFill>
                    <a:latin typeface="Courier"/>
                  </a:rPr>
                  <a:t>data =</a:t>
                </a:r>
                <a:r>
                  <a:rPr>
                    <a:solidFill>
                      <a:srgbClr val="003B4F"/>
                    </a:solidFill>
                    <a:latin typeface="Courier"/>
                  </a:rPr>
                  <a:t> data_merged, </a:t>
                </a:r>
                <a:r>
                  <a:rPr>
                    <a:solidFill>
                      <a:srgbClr val="657422"/>
                    </a:solidFill>
                    <a:latin typeface="Courier"/>
                  </a:rPr>
                  <a:t>REML =</a:t>
                </a:r>
                <a:r>
                  <a:rPr>
                    <a:solidFill>
                      <a:srgbClr val="003B4F"/>
                    </a:solidFill>
                    <a:latin typeface="Courier"/>
                  </a:rPr>
                  <a:t> </a:t>
                </a:r>
                <a:r>
                  <a:rPr>
                    <a:solidFill>
                      <a:srgbClr val="8F5902"/>
                    </a:solidFill>
                    <a:latin typeface="Courier"/>
                  </a:rPr>
                  <a:t>FALSE</a:t>
                </a:r>
                <a:r>
                  <a:rPr>
                    <a:solidFill>
                      <a:srgbClr val="003B4F"/>
                    </a:solidFill>
                    <a:latin typeface="Courier"/>
                  </a:rPr>
                  <a:t>)</a:t>
                </a:r>
                <a:br/>
                <a:br/>
                <a:r>
                  <a:rPr>
                    <a:solidFill>
                      <a:srgbClr val="4758AB"/>
                    </a:solidFill>
                    <a:latin typeface="Courier"/>
                  </a:rPr>
                  <a:t>summary</a:t>
                </a:r>
                <a:r>
                  <a:rPr>
                    <a:solidFill>
                      <a:srgbClr val="003B4F"/>
                    </a:solidFill>
                    <a:latin typeface="Courier"/>
                  </a:rPr>
                  <a:t>(model8)</a:t>
                </a:r>
                <a:br/>
                <a:r>
                  <a:rPr>
                    <a:solidFill>
                      <a:srgbClr val="4758AB"/>
                    </a:solidFill>
                    <a:latin typeface="Courier"/>
                  </a:rPr>
                  <a:t>icc</a:t>
                </a:r>
                <a:r>
                  <a:rPr>
                    <a:solidFill>
                      <a:srgbClr val="003B4F"/>
                    </a:solidFill>
                    <a:latin typeface="Courier"/>
                  </a:rPr>
                  <a:t>(model8)</a:t>
                </a:r>
                <a:br/>
                <a:br/>
                <a:r>
                  <a:rPr>
                    <a:solidFill>
                      <a:srgbClr val="5E5E5E"/>
                    </a:solidFill>
                    <a:latin typeface="Courier"/>
                  </a:rPr>
                  <a:t># the individual random effects (level 2 residuals of the intercept, i.e. the υ0i)</a:t>
                </a:r>
                <a:br/>
                <a:r>
                  <a:rPr>
                    <a:solidFill>
                      <a:srgbClr val="4758AB"/>
                    </a:solidFill>
                    <a:latin typeface="Courier"/>
                  </a:rPr>
                  <a:t>ranef</a:t>
                </a:r>
                <a:r>
                  <a:rPr>
                    <a:solidFill>
                      <a:srgbClr val="003B4F"/>
                    </a:solidFill>
                    <a:latin typeface="Courier"/>
                  </a:rPr>
                  <a:t>(model8)</a:t>
                </a:r>
                <a:br/>
                <a:r>
                  <a:rPr>
                    <a:solidFill>
                      <a:srgbClr val="4758AB"/>
                    </a:solidFill>
                    <a:latin typeface="Courier"/>
                  </a:rPr>
                  <a:t>ranova</a:t>
                </a:r>
                <a:r>
                  <a:rPr>
                    <a:solidFill>
                      <a:srgbClr val="003B4F"/>
                    </a:solidFill>
                    <a:latin typeface="Courier"/>
                  </a:rPr>
                  <a:t>(model8)</a:t>
                </a:r>
                <a:br/>
                <a:br/>
                <a:r>
                  <a:rPr i="1">
                    <a:solidFill>
                      <a:srgbClr val="5E5E5E"/>
                    </a:solidFill>
                    <a:latin typeface="Courier"/>
                  </a:rPr>
                  <a:t>## Use BruceR package</a:t>
                </a:r>
                <a:br/>
                <a:r>
                  <a:rPr>
                    <a:solidFill>
                      <a:srgbClr val="4758AB"/>
                    </a:solidFill>
                    <a:latin typeface="Courier"/>
                  </a:rPr>
                  <a:t>HLM_summary</a:t>
                </a:r>
                <a:r>
                  <a:rPr>
                    <a:solidFill>
                      <a:srgbClr val="003B4F"/>
                    </a:solidFill>
                    <a:latin typeface="Courier"/>
                  </a:rPr>
                  <a:t>(model8, </a:t>
                </a:r>
                <a:r>
                  <a:rPr>
                    <a:solidFill>
                      <a:srgbClr val="657422"/>
                    </a:solidFill>
                    <a:latin typeface="Courier"/>
                  </a:rPr>
                  <a:t>test.rand =</a:t>
                </a:r>
                <a:r>
                  <a:rPr>
                    <a:solidFill>
                      <a:srgbClr val="003B4F"/>
                    </a:solidFill>
                    <a:latin typeface="Courier"/>
                  </a:rPr>
                  <a:t> T, </a:t>
                </a:r>
                <a:r>
                  <a:rPr>
                    <a:solidFill>
                      <a:srgbClr val="657422"/>
                    </a:solidFill>
                    <a:latin typeface="Courier"/>
                  </a:rPr>
                  <a:t>digits =</a:t>
                </a:r>
                <a:r>
                  <a:rPr>
                    <a:solidFill>
                      <a:srgbClr val="003B4F"/>
                    </a:solidFill>
                    <a:latin typeface="Courier"/>
                  </a:rPr>
                  <a:t> </a:t>
                </a:r>
                <a:r>
                  <a:rPr>
                    <a:solidFill>
                      <a:srgbClr val="AD0000"/>
                    </a:solidFill>
                    <a:latin typeface="Courier"/>
                  </a:rPr>
                  <a:t>3</a:t>
                </a:r>
                <a:r>
                  <a:rPr>
                    <a:solidFill>
                      <a:srgbClr val="003B4F"/>
                    </a:solidFill>
                    <a:latin typeface="Courier"/>
                  </a:rPr>
                  <a:t>)</a:t>
                </a:r>
              </a:p>
              <a:p>
                <a:pPr lvl="0"/>
                <a:r>
                  <a:rPr/>
                  <a:t>Random coefficient not included</a:t>
                </a:r>
              </a:p>
              <a:p>
                <a:pPr lvl="0" indent="0">
                  <a:buNone/>
                </a:pPr>
                <a:r>
                  <a:rPr i="1">
                    <a:solidFill>
                      <a:srgbClr val="5E5E5E"/>
                    </a:solidFill>
                    <a:latin typeface="Courier"/>
                  </a:rPr>
                  <a:t>## without random coefficient</a:t>
                </a:r>
                <a:br/>
                <a:r>
                  <a:rPr>
                    <a:solidFill>
                      <a:srgbClr val="003B4F"/>
                    </a:solidFill>
                    <a:latin typeface="Courier"/>
                  </a:rPr>
                  <a:t>model9 &lt;- </a:t>
                </a:r>
                <a:r>
                  <a:rPr>
                    <a:solidFill>
                      <a:srgbClr val="4758AB"/>
                    </a:solidFill>
                    <a:latin typeface="Courier"/>
                  </a:rPr>
                  <a:t>lmer</a:t>
                </a:r>
                <a:r>
                  <a:rPr>
                    <a:solidFill>
                      <a:srgbClr val="003B4F"/>
                    </a:solidFill>
                    <a:latin typeface="Courier"/>
                  </a:rPr>
                  <a:t>(mathach </a:t>
                </a:r>
                <a:r>
                  <a:rPr>
                    <a:solidFill>
                      <a:srgbClr val="5E5E5E"/>
                    </a:solidFill>
                    <a:latin typeface="Courier"/>
                  </a:rPr>
                  <a:t>~</a:t>
                </a:r>
                <a:r>
                  <a:rPr>
                    <a:solidFill>
                      <a:srgbClr val="003B4F"/>
                    </a:solidFill>
                    <a:latin typeface="Courier"/>
                  </a:rPr>
                  <a:t> ses_groupmc </a:t>
                </a:r>
                <a:r>
                  <a:rPr>
                    <a:solidFill>
                      <a:srgbClr val="5E5E5E"/>
                    </a:solidFill>
                    <a:latin typeface="Courier"/>
                  </a:rPr>
                  <a:t>*</a:t>
                </a:r>
                <a:r>
                  <a:rPr>
                    <a:solidFill>
                      <a:srgbClr val="003B4F"/>
                    </a:solidFill>
                    <a:latin typeface="Courier"/>
                  </a:rPr>
                  <a:t> sector </a:t>
                </a:r>
                <a:r>
                  <a:rPr>
                    <a:solidFill>
                      <a:srgbClr val="5E5E5E"/>
                    </a:solidFill>
                    <a:latin typeface="Courier"/>
                  </a:rPr>
                  <a:t>+</a:t>
                </a:r>
                <a:r>
                  <a:rPr>
                    <a:solidFill>
                      <a:srgbClr val="003B4F"/>
                    </a:solidFill>
                    <a:latin typeface="Courier"/>
                  </a:rPr>
                  <a:t> (</a:t>
                </a:r>
                <a:r>
                  <a:rPr>
                    <a:solidFill>
                      <a:srgbClr val="AD0000"/>
                    </a:solidFill>
                    <a:latin typeface="Courier"/>
                  </a:rPr>
                  <a:t>1</a:t>
                </a:r>
                <a:r>
                  <a:rPr>
                    <a:solidFill>
                      <a:srgbClr val="003B4F"/>
                    </a:solidFill>
                    <a:latin typeface="Courier"/>
                  </a:rPr>
                  <a:t> </a:t>
                </a:r>
                <a:r>
                  <a:rPr>
                    <a:solidFill>
                      <a:srgbClr val="5E5E5E"/>
                    </a:solidFill>
                    <a:latin typeface="Courier"/>
                  </a:rPr>
                  <a:t>|</a:t>
                </a:r>
                <a:r>
                  <a:rPr>
                    <a:solidFill>
                      <a:srgbClr val="003B4F"/>
                    </a:solidFill>
                    <a:latin typeface="Courier"/>
                  </a:rPr>
                  <a:t> id), </a:t>
                </a:r>
                <a:r>
                  <a:rPr>
                    <a:solidFill>
                      <a:srgbClr val="657422"/>
                    </a:solidFill>
                    <a:latin typeface="Courier"/>
                  </a:rPr>
                  <a:t>data =</a:t>
                </a:r>
                <a:r>
                  <a:rPr>
                    <a:solidFill>
                      <a:srgbClr val="003B4F"/>
                    </a:solidFill>
                    <a:latin typeface="Courier"/>
                  </a:rPr>
                  <a:t> data_merged, </a:t>
                </a:r>
                <a:r>
                  <a:rPr>
                    <a:solidFill>
                      <a:srgbClr val="657422"/>
                    </a:solidFill>
                    <a:latin typeface="Courier"/>
                  </a:rPr>
                  <a:t>REML =</a:t>
                </a:r>
                <a:r>
                  <a:rPr>
                    <a:solidFill>
                      <a:srgbClr val="003B4F"/>
                    </a:solidFill>
                    <a:latin typeface="Courier"/>
                  </a:rPr>
                  <a:t> </a:t>
                </a:r>
                <a:r>
                  <a:rPr>
                    <a:solidFill>
                      <a:srgbClr val="8F5902"/>
                    </a:solidFill>
                    <a:latin typeface="Courier"/>
                  </a:rPr>
                  <a:t>FALSE</a:t>
                </a:r>
                <a:r>
                  <a:rPr>
                    <a:solidFill>
                      <a:srgbClr val="003B4F"/>
                    </a:solidFill>
                    <a:latin typeface="Courier"/>
                  </a:rPr>
                  <a:t>)</a:t>
                </a:r>
                <a:br/>
                <a:br/>
                <a:r>
                  <a:rPr>
                    <a:solidFill>
                      <a:srgbClr val="4758AB"/>
                    </a:solidFill>
                    <a:latin typeface="Courier"/>
                  </a:rPr>
                  <a:t>summary</a:t>
                </a:r>
                <a:r>
                  <a:rPr>
                    <a:solidFill>
                      <a:srgbClr val="003B4F"/>
                    </a:solidFill>
                    <a:latin typeface="Courier"/>
                  </a:rPr>
                  <a:t>(model9)</a:t>
                </a:r>
                <a:br/>
                <a:r>
                  <a:rPr>
                    <a:solidFill>
                      <a:srgbClr val="4758AB"/>
                    </a:solidFill>
                    <a:latin typeface="Courier"/>
                  </a:rPr>
                  <a:t>icc</a:t>
                </a:r>
                <a:r>
                  <a:rPr>
                    <a:solidFill>
                      <a:srgbClr val="003B4F"/>
                    </a:solidFill>
                    <a:latin typeface="Courier"/>
                  </a:rPr>
                  <a:t>(model9)</a:t>
                </a:r>
                <a:br/>
                <a:br/>
                <a:r>
                  <a:rPr>
                    <a:solidFill>
                      <a:srgbClr val="5E5E5E"/>
                    </a:solidFill>
                    <a:latin typeface="Courier"/>
                  </a:rPr>
                  <a:t># the individual random effects (level 2 residuals of the intercept, i.e. the υ0i)</a:t>
                </a:r>
                <a:br/>
                <a:r>
                  <a:rPr>
                    <a:solidFill>
                      <a:srgbClr val="4758AB"/>
                    </a:solidFill>
                    <a:latin typeface="Courier"/>
                  </a:rPr>
                  <a:t>ranef</a:t>
                </a:r>
                <a:r>
                  <a:rPr>
                    <a:solidFill>
                      <a:srgbClr val="003B4F"/>
                    </a:solidFill>
                    <a:latin typeface="Courier"/>
                  </a:rPr>
                  <a:t>(model9)</a:t>
                </a:r>
                <a:br/>
                <a:r>
                  <a:rPr>
                    <a:solidFill>
                      <a:srgbClr val="4758AB"/>
                    </a:solidFill>
                    <a:latin typeface="Courier"/>
                  </a:rPr>
                  <a:t>ranova</a:t>
                </a:r>
                <a:r>
                  <a:rPr>
                    <a:solidFill>
                      <a:srgbClr val="003B4F"/>
                    </a:solidFill>
                    <a:latin typeface="Courier"/>
                  </a:rPr>
                  <a:t>(model9)</a:t>
                </a:r>
                <a:br/>
                <a:br/>
                <a:r>
                  <a:rPr i="1">
                    <a:solidFill>
                      <a:srgbClr val="5E5E5E"/>
                    </a:solidFill>
                    <a:latin typeface="Courier"/>
                  </a:rPr>
                  <a:t>## Use BruceR package</a:t>
                </a:r>
                <a:br/>
                <a:r>
                  <a:rPr>
                    <a:solidFill>
                      <a:srgbClr val="4758AB"/>
                    </a:solidFill>
                    <a:latin typeface="Courier"/>
                  </a:rPr>
                  <a:t>HLM_summary</a:t>
                </a:r>
                <a:r>
                  <a:rPr>
                    <a:solidFill>
                      <a:srgbClr val="003B4F"/>
                    </a:solidFill>
                    <a:latin typeface="Courier"/>
                  </a:rPr>
                  <a:t>(model9, </a:t>
                </a:r>
                <a:r>
                  <a:rPr>
                    <a:solidFill>
                      <a:srgbClr val="657422"/>
                    </a:solidFill>
                    <a:latin typeface="Courier"/>
                  </a:rPr>
                  <a:t>test.rand =</a:t>
                </a:r>
                <a:r>
                  <a:rPr>
                    <a:solidFill>
                      <a:srgbClr val="003B4F"/>
                    </a:solidFill>
                    <a:latin typeface="Courier"/>
                  </a:rPr>
                  <a:t> T, </a:t>
                </a:r>
                <a:r>
                  <a:rPr>
                    <a:solidFill>
                      <a:srgbClr val="657422"/>
                    </a:solidFill>
                    <a:latin typeface="Courier"/>
                  </a:rPr>
                  <a:t>digits =</a:t>
                </a:r>
                <a:r>
                  <a:rPr>
                    <a:solidFill>
                      <a:srgbClr val="003B4F"/>
                    </a:solidFill>
                    <a:latin typeface="Courier"/>
                  </a:rPr>
                  <a:t> </a:t>
                </a:r>
                <a:r>
                  <a:rPr>
                    <a:solidFill>
                      <a:srgbClr val="AD0000"/>
                    </a:solidFill>
                    <a:latin typeface="Courier"/>
                  </a:rPr>
                  <a:t>3</a:t>
                </a:r>
                <a:r>
                  <a:rPr>
                    <a:solidFill>
                      <a:srgbClr val="003B4F"/>
                    </a:solidFill>
                    <a:latin typeface="Courier"/>
                  </a:rPr>
                  <a:t>)</a:t>
                </a:r>
                <a:br/>
                <a:br/>
                <a:r>
                  <a:rPr>
                    <a:solidFill>
                      <a:srgbClr val="5E5E5E"/>
                    </a:solidFill>
                    <a:latin typeface="Courier"/>
                  </a:rPr>
                  <a:t># LRtest</a:t>
                </a:r>
                <a:br/>
                <a:r>
                  <a:rPr>
                    <a:solidFill>
                      <a:srgbClr val="4758AB"/>
                    </a:solidFill>
                    <a:latin typeface="Courier"/>
                  </a:rPr>
                  <a:t>anova</a:t>
                </a:r>
                <a:r>
                  <a:rPr>
                    <a:solidFill>
                      <a:srgbClr val="003B4F"/>
                    </a:solidFill>
                    <a:latin typeface="Courier"/>
                  </a:rPr>
                  <a:t>(model8, model9) </a:t>
                </a:r>
                <a:r>
                  <a:rPr>
                    <a:solidFill>
                      <a:srgbClr val="5E5E5E"/>
                    </a:solidFill>
                    <a:latin typeface="Courier"/>
                  </a:rPr>
                  <a:t># with randomness is better</a:t>
                </a:r>
              </a:p>
              <a:p>
                <a:pPr lvl="0" indent="0" marL="0">
                  <a:spcBef>
                    <a:spcPts val="3000"/>
                  </a:spcBef>
                  <a:buNone/>
                </a:pPr>
                <a:r>
                  <a:rPr b="1"/>
                  <a:t>Model 5-2. Slopes-as-Outcomes Model (Cont’d)</a:t>
                </a:r>
              </a:p>
            </p:txBody>
          </p:sp>
        </mc:Choice>
      </mc:AlternateContent>
      <p:pic>
        <p:nvPicPr>
          <p:cNvPr descr="./model8.png" id="0" name="Picture 1"/>
          <p:cNvPicPr>
            <a:picLocks noGrp="1" noChangeAspect="1"/>
          </p:cNvPicPr>
          <p:nvPr/>
        </p:nvPicPr>
        <p:blipFill>
          <a:blip r:embed="rId4"/>
          <a:stretch>
            <a:fillRect/>
          </a:stretch>
        </p:blipFill>
        <p:spPr bwMode="auto">
          <a:xfrm>
            <a:off x="3568700" y="1003300"/>
            <a:ext cx="5105400" cy="27813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Model 5-2. Slopes-as-Outcomes: Marginsplot</a:t>
            </a:r>
          </a:p>
          <a:p>
            <a:pPr lvl="0" indent="0">
              <a:buNone/>
            </a:pPr>
            <a:r>
              <a:rPr>
                <a:solidFill>
                  <a:srgbClr val="5E5E5E"/>
                </a:solidFill>
                <a:latin typeface="Courier"/>
              </a:rPr>
              <a:t># Marginsplot</a:t>
            </a:r>
            <a:br/>
            <a:r>
              <a:rPr>
                <a:solidFill>
                  <a:srgbClr val="5E5E5E"/>
                </a:solidFill>
                <a:latin typeface="Courier"/>
              </a:rPr>
              <a:t># install.packages("sjPlot")</a:t>
            </a:r>
            <a:br/>
            <a:r>
              <a:rPr>
                <a:solidFill>
                  <a:srgbClr val="5E5E5E"/>
                </a:solidFill>
                <a:latin typeface="Courier"/>
              </a:rPr>
              <a:t># install.packages("effects")</a:t>
            </a:r>
            <a:br/>
            <a:r>
              <a:rPr>
                <a:solidFill>
                  <a:srgbClr val="4758AB"/>
                </a:solidFill>
                <a:latin typeface="Courier"/>
              </a:rPr>
              <a:t>library</a:t>
            </a:r>
            <a:r>
              <a:rPr>
                <a:solidFill>
                  <a:srgbClr val="003B4F"/>
                </a:solidFill>
                <a:latin typeface="Courier"/>
              </a:rPr>
              <a:t>(sjPlot)</a:t>
            </a:r>
            <a:br/>
            <a:r>
              <a:rPr>
                <a:solidFill>
                  <a:srgbClr val="4758AB"/>
                </a:solidFill>
                <a:latin typeface="Courier"/>
              </a:rPr>
              <a:t>plot_model</a:t>
            </a:r>
            <a:r>
              <a:rPr>
                <a:solidFill>
                  <a:srgbClr val="003B4F"/>
                </a:solidFill>
                <a:latin typeface="Courier"/>
              </a:rPr>
              <a:t>(model8, </a:t>
            </a:r>
            <a:r>
              <a:rPr>
                <a:solidFill>
                  <a:srgbClr val="657422"/>
                </a:solidFill>
                <a:latin typeface="Courier"/>
              </a:rPr>
              <a:t>type =</a:t>
            </a:r>
            <a:r>
              <a:rPr>
                <a:solidFill>
                  <a:srgbClr val="003B4F"/>
                </a:solidFill>
                <a:latin typeface="Courier"/>
              </a:rPr>
              <a:t> </a:t>
            </a:r>
            <a:r>
              <a:rPr>
                <a:solidFill>
                  <a:srgbClr val="20794D"/>
                </a:solidFill>
                <a:latin typeface="Courier"/>
              </a:rPr>
              <a:t>'pred'</a:t>
            </a:r>
            <a:r>
              <a:rPr>
                <a:solidFill>
                  <a:srgbClr val="003B4F"/>
                </a:solidFill>
                <a:latin typeface="Courier"/>
              </a:rPr>
              <a:t>, </a:t>
            </a:r>
            <a:r>
              <a:rPr>
                <a:solidFill>
                  <a:srgbClr val="657422"/>
                </a:solidFill>
                <a:latin typeface="Courier"/>
              </a:rPr>
              <a:t>terms =</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20794D"/>
                </a:solidFill>
                <a:latin typeface="Courier"/>
              </a:rPr>
              <a:t>'ses_groupmc'</a:t>
            </a:r>
            <a:r>
              <a:rPr>
                <a:solidFill>
                  <a:srgbClr val="003B4F"/>
                </a:solidFill>
                <a:latin typeface="Courier"/>
              </a:rPr>
              <a:t>,</a:t>
            </a:r>
            <a:r>
              <a:rPr>
                <a:solidFill>
                  <a:srgbClr val="20794D"/>
                </a:solidFill>
                <a:latin typeface="Courier"/>
              </a:rPr>
              <a:t>'sector'</a:t>
            </a:r>
            <a:r>
              <a:rPr>
                <a:solidFill>
                  <a:srgbClr val="003B4F"/>
                </a:solidFill>
                <a:latin typeface="Courier"/>
              </a:rPr>
              <a:t>), </a:t>
            </a:r>
            <a:r>
              <a:rPr>
                <a:solidFill>
                  <a:srgbClr val="657422"/>
                </a:solidFill>
                <a:latin typeface="Courier"/>
              </a:rPr>
              <a:t>ci.lvl =</a:t>
            </a:r>
            <a:r>
              <a:rPr>
                <a:solidFill>
                  <a:srgbClr val="003B4F"/>
                </a:solidFill>
                <a:latin typeface="Courier"/>
              </a:rPr>
              <a:t> </a:t>
            </a:r>
            <a:r>
              <a:rPr>
                <a:solidFill>
                  <a:srgbClr val="AD0000"/>
                </a:solidFill>
                <a:latin typeface="Courier"/>
              </a:rPr>
              <a:t>0.95</a:t>
            </a:r>
            <a:r>
              <a:rPr>
                <a:solidFill>
                  <a:srgbClr val="003B4F"/>
                </a:solidFill>
                <a:latin typeface="Courier"/>
              </a:rPr>
              <a:t>)</a:t>
            </a:r>
          </a:p>
          <a:p>
            <a:pPr lvl="0" indent="0" marL="0">
              <a:buNone/>
            </a:pPr>
          </a:p>
          <a:p>
            <a:pPr lvl="0" indent="0" marL="0">
              <a:spcBef>
                <a:spcPts val="3000"/>
              </a:spcBef>
              <a:buNone/>
            </a:pPr>
            <a:r>
              <a:rPr b="1"/>
              <a:t>Model Specification Summary</a:t>
            </a:r>
          </a:p>
          <a:p>
            <a:pPr lvl="0" indent="0">
              <a:buNone/>
            </a:pPr>
            <a:r>
              <a:rPr>
                <a:latin typeface="Courier"/>
              </a:rPr>
              <a:t>Error in if (is.na(s)) {: the condition has length &gt; 1</a:t>
            </a:r>
          </a:p>
        </p:txBody>
      </p:sp>
      <p:pic>
        <p:nvPicPr>
          <p:cNvPr descr="./summary.png" id="0" name="Picture 1"/>
          <p:cNvPicPr>
            <a:picLocks noGrp="1" noChangeAspect="1"/>
          </p:cNvPicPr>
          <p:nvPr/>
        </p:nvPicPr>
        <p:blipFill>
          <a:blip r:embed="rId2"/>
          <a:stretch>
            <a:fillRect/>
          </a:stretch>
        </p:blipFill>
        <p:spPr bwMode="auto">
          <a:xfrm>
            <a:off x="3568700" y="1270000"/>
            <a:ext cx="5105400" cy="2247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Model Specification Summary (Cont’d)</a:t>
            </a:r>
          </a:p>
          <a:p>
            <a:pPr lvl="0" indent="0" marL="0">
              <a:buNone/>
            </a:pPr>
            <a:r>
              <a:rPr/>
              <a:t>Model comparison over Mathach ~ SES</a:t>
            </a:r>
          </a:p>
          <a:p>
            <a:pPr lvl="0" indent="0" marL="0">
              <a:buNone/>
            </a:pPr>
            <a:r>
              <a:rPr/>
              <a:t> </a:t>
            </a:r>
          </a:p>
          <a:p>
            <a:pPr lvl="0" indent="0" marL="0">
              <a:buNone/>
            </a:pPr>
            <a:r>
              <a:rPr/>
              <a:t>OLS (dv = mathch)</a:t>
            </a:r>
          </a:p>
          <a:p>
            <a:pPr lvl="0" indent="0" marL="0">
              <a:buNone/>
            </a:pPr>
            <a:r>
              <a:rPr/>
              <a:t>HLM (dv = mathch)</a:t>
            </a:r>
          </a:p>
          <a:p>
            <a:pPr lvl="0" indent="0" marL="0">
              <a:buNone/>
            </a:pPr>
            <a:r>
              <a:rPr/>
              <a:t>Predictors</a:t>
            </a:r>
          </a:p>
          <a:p>
            <a:pPr lvl="0" indent="0" marL="0">
              <a:buNone/>
            </a:pPr>
            <a:r>
              <a:rPr/>
              <a:t>Estimates</a:t>
            </a:r>
          </a:p>
          <a:p>
            <a:pPr lvl="0" indent="0" marL="0">
              <a:buNone/>
            </a:pPr>
            <a:r>
              <a:rPr/>
              <a:t>std. Error</a:t>
            </a:r>
          </a:p>
          <a:p>
            <a:pPr lvl="0" indent="0" marL="0">
              <a:buNone/>
            </a:pPr>
            <a:r>
              <a:rPr/>
              <a:t>CI</a:t>
            </a:r>
          </a:p>
          <a:p>
            <a:pPr lvl="0" indent="0" marL="0">
              <a:buNone/>
            </a:pPr>
            <a:r>
              <a:rPr/>
              <a:t>Estimates</a:t>
            </a:r>
          </a:p>
          <a:p>
            <a:pPr lvl="0" indent="0" marL="0">
              <a:buNone/>
            </a:pPr>
            <a:r>
              <a:rPr/>
              <a:t>std. Error</a:t>
            </a:r>
          </a:p>
          <a:p>
            <a:pPr lvl="0" indent="0" marL="0">
              <a:buNone/>
            </a:pPr>
            <a:r>
              <a:rPr/>
              <a:t>CI</a:t>
            </a:r>
          </a:p>
          <a:p>
            <a:pPr lvl="0" indent="0" marL="0">
              <a:buNone/>
            </a:pPr>
            <a:r>
              <a:rPr/>
              <a:t>ses</a:t>
            </a:r>
          </a:p>
          <a:p>
            <a:pPr lvl="0" indent="0" marL="0">
              <a:buNone/>
            </a:pPr>
            <a:r>
              <a:rPr/>
              <a:t>2.95 </a:t>
            </a:r>
            <a:r>
              <a:rPr baseline="30000"/>
              <a:t>***</a:t>
            </a:r>
          </a:p>
          <a:p>
            <a:pPr lvl="0" indent="0" marL="0">
              <a:buNone/>
            </a:pPr>
            <a:r>
              <a:rPr/>
              <a:t>0.10</a:t>
            </a:r>
          </a:p>
          <a:p>
            <a:pPr lvl="0" indent="0" marL="0">
              <a:buNone/>
            </a:pPr>
            <a:r>
              <a:rPr/>
              <a:t>2.76 – 3.14</a:t>
            </a:r>
          </a:p>
          <a:p>
            <a:pPr lvl="0" indent="0" marL="0">
              <a:buNone/>
            </a:pPr>
            <a:r>
              <a:rPr/>
              <a:t>ses groupmc</a:t>
            </a:r>
          </a:p>
          <a:p>
            <a:pPr lvl="0" indent="0" marL="0">
              <a:buNone/>
            </a:pPr>
            <a:r>
              <a:rPr/>
              <a:t>2.79 </a:t>
            </a:r>
            <a:r>
              <a:rPr baseline="30000"/>
              <a:t>***</a:t>
            </a:r>
          </a:p>
          <a:p>
            <a:pPr lvl="0" indent="0" marL="0">
              <a:buNone/>
            </a:pPr>
            <a:r>
              <a:rPr/>
              <a:t>0.15</a:t>
            </a:r>
          </a:p>
          <a:p>
            <a:pPr lvl="0" indent="0" marL="0">
              <a:buNone/>
            </a:pPr>
            <a:r>
              <a:rPr/>
              <a:t>2.48 – 3.09</a:t>
            </a:r>
          </a:p>
          <a:p>
            <a:pPr lvl="0" indent="0" marL="0">
              <a:buNone/>
            </a:pPr>
            <a:r>
              <a:rPr/>
              <a:t>meanses</a:t>
            </a:r>
          </a:p>
          <a:p>
            <a:pPr lvl="0" indent="0" marL="0">
              <a:buNone/>
            </a:pPr>
            <a:r>
              <a:rPr/>
              <a:t>5.24 </a:t>
            </a:r>
            <a:r>
              <a:rPr baseline="30000"/>
              <a:t>***</a:t>
            </a:r>
          </a:p>
          <a:p>
            <a:pPr lvl="0" indent="0" marL="0">
              <a:buNone/>
            </a:pPr>
            <a:r>
              <a:rPr/>
              <a:t>0.36</a:t>
            </a:r>
          </a:p>
          <a:p>
            <a:pPr lvl="0" indent="0" marL="0">
              <a:buNone/>
            </a:pPr>
            <a:r>
              <a:rPr/>
              <a:t>4.53 – 5.96</a:t>
            </a:r>
          </a:p>
          <a:p>
            <a:pPr lvl="0" indent="0" marL="0">
              <a:buNone/>
            </a:pPr>
            <a:r>
              <a:rPr/>
              <a:t>sector [Catholic]</a:t>
            </a:r>
          </a:p>
          <a:p>
            <a:pPr lvl="0" indent="0" marL="0">
              <a:buNone/>
            </a:pPr>
            <a:r>
              <a:rPr/>
              <a:t>1.94 </a:t>
            </a:r>
            <a:r>
              <a:rPr baseline="30000"/>
              <a:t>***</a:t>
            </a:r>
          </a:p>
          <a:p>
            <a:pPr lvl="0" indent="0" marL="0">
              <a:buNone/>
            </a:pPr>
            <a:r>
              <a:rPr/>
              <a:t>0.15</a:t>
            </a:r>
          </a:p>
          <a:p>
            <a:pPr lvl="0" indent="0" marL="0">
              <a:buNone/>
            </a:pPr>
            <a:r>
              <a:rPr/>
              <a:t>1.64 – 2.23</a:t>
            </a:r>
          </a:p>
          <a:p>
            <a:pPr lvl="0" indent="0" marL="0">
              <a:buNone/>
            </a:pPr>
            <a:r>
              <a:rPr/>
              <a:t>1.25 </a:t>
            </a:r>
            <a:r>
              <a:rPr baseline="30000"/>
              <a:t>***</a:t>
            </a:r>
          </a:p>
          <a:p>
            <a:pPr lvl="0" indent="0" marL="0">
              <a:buNone/>
            </a:pPr>
            <a:r>
              <a:rPr/>
              <a:t>0.30</a:t>
            </a:r>
          </a:p>
          <a:p>
            <a:pPr lvl="0" indent="0" marL="0">
              <a:buNone/>
            </a:pPr>
            <a:r>
              <a:rPr/>
              <a:t>0.66 – 1.85</a:t>
            </a:r>
          </a:p>
          <a:p>
            <a:pPr lvl="0" indent="0" marL="0">
              <a:buNone/>
            </a:pPr>
            <a:r>
              <a:rPr/>
              <a:t>ses groupmc × sector</a:t>
            </a:r>
            <a:br/>
            <a:r>
              <a:rPr/>
              <a:t>[Catholic]</a:t>
            </a:r>
          </a:p>
          <a:p>
            <a:pPr lvl="0" indent="0" marL="0">
              <a:buNone/>
            </a:pPr>
            <a:r>
              <a:rPr/>
              <a:t>-1.35 </a:t>
            </a:r>
            <a:r>
              <a:rPr baseline="30000"/>
              <a:t>***</a:t>
            </a:r>
          </a:p>
          <a:p>
            <a:pPr lvl="0" indent="0" marL="0">
              <a:buNone/>
            </a:pPr>
            <a:r>
              <a:rPr/>
              <a:t>0.23</a:t>
            </a:r>
          </a:p>
          <a:p>
            <a:pPr lvl="0" indent="0" marL="0">
              <a:buNone/>
            </a:pPr>
            <a:r>
              <a:rPr/>
              <a:t>-1.81 – -0.89</a:t>
            </a:r>
          </a:p>
          <a:p>
            <a:pPr lvl="0" indent="0" marL="0">
              <a:buNone/>
            </a:pPr>
            <a:r>
              <a:rPr/>
              <a:t>(Intercept)</a:t>
            </a:r>
          </a:p>
          <a:p>
            <a:pPr lvl="0" indent="0" marL="0">
              <a:buNone/>
            </a:pPr>
            <a:r>
              <a:rPr/>
              <a:t>11.79 </a:t>
            </a:r>
            <a:r>
              <a:rPr baseline="30000"/>
              <a:t>***</a:t>
            </a:r>
          </a:p>
          <a:p>
            <a:pPr lvl="0" indent="0" marL="0">
              <a:buNone/>
            </a:pPr>
            <a:r>
              <a:rPr/>
              <a:t>0.11</a:t>
            </a:r>
          </a:p>
          <a:p>
            <a:pPr lvl="0" indent="0" marL="0">
              <a:buNone/>
            </a:pPr>
            <a:r>
              <a:rPr/>
              <a:t>11.59 – 12.00</a:t>
            </a:r>
          </a:p>
          <a:p>
            <a:pPr lvl="0" indent="0" marL="0">
              <a:buNone/>
            </a:pPr>
            <a:r>
              <a:rPr/>
              <a:t>12.12 </a:t>
            </a:r>
            <a:r>
              <a:rPr baseline="30000"/>
              <a:t>***</a:t>
            </a:r>
          </a:p>
          <a:p>
            <a:pPr lvl="0" indent="0" marL="0">
              <a:buNone/>
            </a:pPr>
            <a:r>
              <a:rPr/>
              <a:t>0.20</a:t>
            </a:r>
          </a:p>
          <a:p>
            <a:pPr lvl="0" indent="0" marL="0">
              <a:buNone/>
            </a:pPr>
            <a:r>
              <a:rPr/>
              <a:t>11.73 – 12.50</a:t>
            </a:r>
          </a:p>
          <a:p>
            <a:pPr lvl="0" indent="0" marL="0">
              <a:buNone/>
            </a:pPr>
            <a:r>
              <a:rPr/>
              <a:t>Random Effects</a:t>
            </a:r>
          </a:p>
          <a:p>
            <a:pPr lvl="0" indent="0" marL="0">
              <a:buNone/>
            </a:pPr>
            <a:r>
              <a:rPr/>
              <a:t>σ</a:t>
            </a:r>
            <a:r>
              <a:rPr baseline="30000"/>
              <a:t>2</a:t>
            </a:r>
          </a:p>
          <a:p>
            <a:pPr lvl="0" indent="0" marL="0">
              <a:buNone/>
            </a:pPr>
            <a:r>
              <a:rPr/>
              <a:t> </a:t>
            </a:r>
          </a:p>
          <a:p>
            <a:pPr lvl="0" indent="0" marL="0">
              <a:buNone/>
            </a:pPr>
            <a:r>
              <a:rPr/>
              <a:t>36.71</a:t>
            </a:r>
          </a:p>
          <a:p>
            <a:pPr lvl="0" indent="0" marL="0">
              <a:buNone/>
            </a:pPr>
            <a:r>
              <a:rPr/>
              <a:t>τ</a:t>
            </a:r>
            <a:r>
              <a:rPr baseline="-25000"/>
              <a:t>00</a:t>
            </a:r>
          </a:p>
          <a:p>
            <a:pPr lvl="0" indent="0" marL="0">
              <a:buNone/>
            </a:pPr>
            <a:r>
              <a:rPr/>
              <a:t> </a:t>
            </a:r>
          </a:p>
          <a:p>
            <a:pPr lvl="0" indent="0" marL="0">
              <a:buNone/>
            </a:pPr>
            <a:r>
              <a:rPr/>
              <a:t>2.32 </a:t>
            </a:r>
            <a:r>
              <a:rPr baseline="-25000"/>
              <a:t>id</a:t>
            </a:r>
          </a:p>
          <a:p>
            <a:pPr lvl="0" indent="0" marL="0">
              <a:buNone/>
            </a:pPr>
            <a:r>
              <a:rPr/>
              <a:t>τ</a:t>
            </a:r>
            <a:r>
              <a:rPr baseline="-25000"/>
              <a:t>11</a:t>
            </a:r>
          </a:p>
          <a:p>
            <a:pPr lvl="0" indent="0" marL="0">
              <a:buNone/>
            </a:pPr>
            <a:r>
              <a:rPr/>
              <a:t> </a:t>
            </a:r>
          </a:p>
          <a:p>
            <a:pPr lvl="0" indent="0" marL="0">
              <a:buNone/>
            </a:pPr>
            <a:r>
              <a:rPr/>
              <a:t>0.25 </a:t>
            </a:r>
            <a:r>
              <a:rPr baseline="-25000"/>
              <a:t>id.ses_groupmc</a:t>
            </a:r>
          </a:p>
          <a:p>
            <a:pPr lvl="0" indent="0" marL="0">
              <a:buNone/>
            </a:pPr>
            <a:r>
              <a:rPr/>
              <a:t>ρ</a:t>
            </a:r>
            <a:r>
              <a:rPr baseline="-25000"/>
              <a:t>01</a:t>
            </a:r>
          </a:p>
          <a:p>
            <a:pPr lvl="0" indent="0" marL="0">
              <a:buNone/>
            </a:pPr>
            <a:r>
              <a:rPr/>
              <a:t> </a:t>
            </a:r>
          </a:p>
          <a:p>
            <a:pPr lvl="0" indent="0" marL="0">
              <a:buNone/>
            </a:pPr>
            <a:r>
              <a:rPr/>
              <a:t>0.26 </a:t>
            </a:r>
            <a:r>
              <a:rPr baseline="-25000"/>
              <a:t>id</a:t>
            </a:r>
          </a:p>
          <a:p>
            <a:pPr lvl="0" indent="0" marL="0">
              <a:buNone/>
            </a:pPr>
            <a:r>
              <a:rPr/>
              <a:t>ICC</a:t>
            </a:r>
          </a:p>
          <a:p>
            <a:pPr lvl="0" indent="0" marL="0">
              <a:buNone/>
            </a:pPr>
            <a:r>
              <a:rPr/>
              <a:t> </a:t>
            </a:r>
          </a:p>
          <a:p>
            <a:pPr lvl="0" indent="0" marL="0">
              <a:buNone/>
            </a:pPr>
            <a:r>
              <a:rPr/>
              <a:t>0.06</a:t>
            </a:r>
          </a:p>
          <a:p>
            <a:pPr lvl="0" indent="0" marL="0">
              <a:buNone/>
            </a:pPr>
            <a:r>
              <a:rPr/>
              <a:t>N</a:t>
            </a:r>
          </a:p>
          <a:p>
            <a:pPr lvl="0" indent="0" marL="0">
              <a:buNone/>
            </a:pPr>
            <a:r>
              <a:rPr/>
              <a:t> </a:t>
            </a:r>
          </a:p>
          <a:p>
            <a:pPr lvl="0" indent="0" marL="0">
              <a:buNone/>
            </a:pPr>
            <a:r>
              <a:rPr/>
              <a:t>160 </a:t>
            </a:r>
            <a:r>
              <a:rPr baseline="-25000"/>
              <a:t>id</a:t>
            </a:r>
          </a:p>
          <a:p>
            <a:pPr lvl="0" indent="0" marL="0">
              <a:buNone/>
            </a:pPr>
            <a:r>
              <a:rPr/>
              <a:t>Observations</a:t>
            </a:r>
          </a:p>
          <a:p>
            <a:pPr lvl="0" indent="0" marL="0">
              <a:buNone/>
            </a:pPr>
            <a:r>
              <a:rPr/>
              <a:t>7185</a:t>
            </a:r>
          </a:p>
          <a:p>
            <a:pPr lvl="0" indent="0" marL="0">
              <a:buNone/>
            </a:pPr>
            <a:r>
              <a:rPr/>
              <a:t>7185</a:t>
            </a:r>
          </a:p>
          <a:p>
            <a:pPr lvl="0" indent="0" marL="0">
              <a:buNone/>
            </a:pPr>
            <a:r>
              <a:rPr/>
              <a:t>R</a:t>
            </a:r>
            <a:r>
              <a:rPr baseline="30000"/>
              <a:t>2</a:t>
            </a:r>
            <a:r>
              <a:rPr/>
              <a:t> / R</a:t>
            </a:r>
            <a:r>
              <a:rPr baseline="30000"/>
              <a:t>2</a:t>
            </a:r>
            <a:r>
              <a:rPr/>
              <a:t> adjusted</a:t>
            </a:r>
          </a:p>
          <a:p>
            <a:pPr lvl="0" indent="0" marL="0">
              <a:buNone/>
            </a:pPr>
            <a:r>
              <a:rPr/>
              <a:t>0.149 / 0.149</a:t>
            </a:r>
          </a:p>
          <a:p>
            <a:pPr lvl="0" indent="0" marL="0">
              <a:buNone/>
            </a:pPr>
            <a:r>
              <a:rPr/>
              <a:t>0.176 / 0.227</a:t>
            </a:r>
          </a:p>
          <a:p>
            <a:pPr lvl="0" indent="0" marL="0">
              <a:buNone/>
            </a:pPr>
            <a:r>
              <a:rPr/>
              <a:t>AIC</a:t>
            </a:r>
          </a:p>
          <a:p>
            <a:pPr lvl="0" indent="0" marL="0">
              <a:buNone/>
            </a:pPr>
            <a:r>
              <a:rPr/>
              <a:t>46946.637</a:t>
            </a:r>
          </a:p>
          <a:p>
            <a:pPr lvl="0" indent="0" marL="0">
              <a:buNone/>
            </a:pPr>
            <a:r>
              <a:rPr/>
              <a:t>46532.575</a:t>
            </a:r>
          </a:p>
          <a:p>
            <a:pPr lvl="0" indent="0" marL="0">
              <a:buNone/>
            </a:pPr>
            <a:r>
              <a:rPr/>
              <a:t>log-Likelihood</a:t>
            </a:r>
          </a:p>
          <a:p>
            <a:pPr lvl="0" indent="0" marL="0">
              <a:buNone/>
            </a:pPr>
            <a:r>
              <a:rPr/>
              <a:t>-23469.318</a:t>
            </a:r>
          </a:p>
          <a:p>
            <a:pPr lvl="0" indent="0" marL="0">
              <a:buNone/>
            </a:pPr>
            <a:r>
              <a:rPr/>
              <a:t>-23254.038</a:t>
            </a:r>
          </a:p>
          <a:p>
            <a:pPr lvl="0" indent="0" marL="0">
              <a:buNone/>
            </a:pPr>
            <a:r>
              <a:rPr/>
              <a:t>* p&lt;0.05   ** p&lt;0.01   *** p&lt;0.001</a:t>
            </a:r>
          </a:p>
          <a:p>
            <a:pPr lvl="0" indent="0" marL="0">
              <a:spcBef>
                <a:spcPts val="3000"/>
              </a:spcBef>
              <a:buNone/>
            </a:pPr>
            <a:r>
              <a:rPr b="1"/>
              <a:t>Module III: Sum-up</a:t>
            </a:r>
          </a:p>
        </p:txBody>
      </p:sp>
      <p:pic>
        <p:nvPicPr>
          <p:cNvPr descr="./결론.png" id="0" name="Picture 1"/>
          <p:cNvPicPr>
            <a:picLocks noGrp="1" noChangeAspect="1"/>
          </p:cNvPicPr>
          <p:nvPr/>
        </p:nvPicPr>
        <p:blipFill>
          <a:blip r:embed="rId2"/>
          <a:stretch>
            <a:fillRect/>
          </a:stretch>
        </p:blipFill>
        <p:spPr bwMode="auto">
          <a:xfrm>
            <a:off x="4241800" y="203200"/>
            <a:ext cx="3746500" cy="43815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Module I: 위계적 선형모형의 개념</a:t>
            </a:r>
          </a:p>
        </p:txBody>
      </p:sp>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회귀분석의 기본 가정s</a:t>
                </a:r>
              </a:p>
              <a:p>
                <a:pPr lvl="0"/>
                <a:r>
                  <a:rPr b="1"/>
                  <a:t>Gauss-Markov Theorem</a:t>
                </a:r>
                <a:r>
                  <a:rPr/>
                  <a:t>: 선형회귀분석에서 (1) 선형이고, (2, 3) 오차(</a:t>
                </a:r>
                <a14:m>
                  <m:oMath xmlns:m="http://schemas.openxmlformats.org/officeDocument/2006/math">
                    <m:r>
                      <m:t>ϵ</m:t>
                    </m:r>
                  </m:oMath>
                </a14:m>
                <a:r>
                  <a:rPr/>
                  <a:t>)가 </a:t>
                </a:r>
                <a14:m>
                  <m:oMath xmlns:m="http://schemas.openxmlformats.org/officeDocument/2006/math">
                    <m:r>
                      <m:t>ϵ</m:t>
                    </m:r>
                    <m:r>
                      <m:rPr>
                        <m:sty m:val="p"/>
                      </m:rPr>
                      <m:t>∼</m:t>
                    </m:r>
                    <m:r>
                      <m:t>N</m:t>
                    </m:r>
                    <m:d>
                      <m:dPr>
                        <m:begChr m:val="("/>
                        <m:endChr m:val=")"/>
                        <m:sepChr m:val=""/>
                        <m:grow/>
                      </m:dPr>
                      <m:e>
                        <m:r>
                          <m:t>0</m:t>
                        </m:r>
                        <m:r>
                          <m:rPr>
                            <m:sty m:val="p"/>
                          </m:rPr>
                          <m:t>,</m:t>
                        </m:r>
                        <m:sSup>
                          <m:e>
                            <m:r>
                              <m:t>σ</m:t>
                            </m:r>
                          </m:e>
                          <m:sup>
                            <m:r>
                              <m:t>2</m:t>
                            </m:r>
                          </m:sup>
                        </m:sSup>
                      </m:e>
                    </m:d>
                  </m:oMath>
                </a14:m>
                <a:r>
                  <a:rPr/>
                  <a:t>, (4) 오차가 상관관계가 없고, (5) 설명변수가 외생변수일 때 최소제곱 추정량(OLS)은 BLUE(Best </a:t>
                </a:r>
                <a:r>
                  <a:rPr b="1"/>
                  <a:t>Linear</a:t>
                </a:r>
                <a:r>
                  <a:rPr/>
                  <a:t> </a:t>
                </a:r>
                <a:r>
                  <a:rPr b="1"/>
                  <a:t>Unbiased</a:t>
                </a:r>
                <a:r>
                  <a:rPr/>
                  <a:t> Estimator)이다. </a:t>
                </a:r>
                <a:r>
                  <a:rPr>
                    <a:hlinkClick r:id="rId2"/>
                  </a:rPr>
                  <a:t>출처</a:t>
                </a:r>
              </a:p>
            </p:txBody>
          </p:sp>
        </mc:Choice>
      </mc:AlternateContent>
      <p:pic>
        <p:nvPicPr>
          <p:cNvPr descr="fig:  page3.png" id="0" name="Picture 1"/>
          <p:cNvPicPr>
            <a:picLocks noGrp="1" noChangeAspect="1"/>
          </p:cNvPicPr>
          <p:nvPr/>
        </p:nvPicPr>
        <p:blipFill>
          <a:blip r:embed="rId3"/>
          <a:stretch>
            <a:fillRect/>
          </a:stretch>
        </p:blipFill>
        <p:spPr bwMode="auto">
          <a:xfrm>
            <a:off x="3568700" y="1016000"/>
            <a:ext cx="5105400" cy="2235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Assumptions</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E.O.D.</a:t>
            </a:r>
          </a:p>
        </p:txBody>
      </p:sp>
      <p:sp>
        <p:nvSpPr>
          <p:cNvPr id="4" name="Text Placeholder 3"/>
          <p:cNvSpPr>
            <a:spLocks noGrp="1"/>
          </p:cNvSpPr>
          <p:nvPr>
            <p:ph idx="2" sz="half" type="body"/>
          </p:nvPr>
        </p:nvSpPr>
        <p:spPr/>
        <p:txBody>
          <a:bodyPr/>
          <a:lstStyle/>
          <a:p>
            <a:pPr lvl="0" indent="0" marL="0">
              <a:spcBef>
                <a:spcPts val="3000"/>
              </a:spcBef>
              <a:buNone/>
            </a:pPr>
            <a:r>
              <a:rPr b="1"/>
              <a:t>참고: R vs. STATA (Summary &amp; Fit Statistics)</a:t>
            </a:r>
          </a:p>
        </p:txBody>
      </p:sp>
      <p:pic>
        <p:nvPicPr>
          <p:cNvPr descr="./compare1.png" id="0" name="Picture 1"/>
          <p:cNvPicPr>
            <a:picLocks noGrp="1" noChangeAspect="1"/>
          </p:cNvPicPr>
          <p:nvPr/>
        </p:nvPicPr>
        <p:blipFill>
          <a:blip r:embed="rId2"/>
          <a:stretch>
            <a:fillRect/>
          </a:stretch>
        </p:blipFill>
        <p:spPr bwMode="auto">
          <a:xfrm>
            <a:off x="3568700" y="1397000"/>
            <a:ext cx="5105400" cy="20066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참고: R vs. STATA (Fixed Effects)</a:t>
            </a:r>
          </a:p>
        </p:txBody>
      </p:sp>
      <p:pic>
        <p:nvPicPr>
          <p:cNvPr descr="./compare2.png" id="0" name="Picture 1"/>
          <p:cNvPicPr>
            <a:picLocks noGrp="1" noChangeAspect="1"/>
          </p:cNvPicPr>
          <p:nvPr/>
        </p:nvPicPr>
        <p:blipFill>
          <a:blip r:embed="rId2"/>
          <a:stretch>
            <a:fillRect/>
          </a:stretch>
        </p:blipFill>
        <p:spPr bwMode="auto">
          <a:xfrm>
            <a:off x="3568700" y="1587500"/>
            <a:ext cx="5105400" cy="16129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참고: R vs. STATA (Random Effects)</a:t>
            </a:r>
          </a:p>
        </p:txBody>
      </p:sp>
      <p:pic>
        <p:nvPicPr>
          <p:cNvPr descr="./compare3.png" id="0" name="Picture 1"/>
          <p:cNvPicPr>
            <a:picLocks noGrp="1" noChangeAspect="1"/>
          </p:cNvPicPr>
          <p:nvPr/>
        </p:nvPicPr>
        <p:blipFill>
          <a:blip r:embed="rId2"/>
          <a:stretch>
            <a:fillRect/>
          </a:stretch>
        </p:blipFill>
        <p:spPr bwMode="auto">
          <a:xfrm>
            <a:off x="3568700" y="863600"/>
            <a:ext cx="5105400" cy="30607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참고: REML vs. MLE</a:t>
            </a:r>
          </a:p>
          <a:p>
            <a:pPr lvl="0"/>
            <a:r>
              <a:rPr/>
              <a:t>REML vs. MLE</a:t>
            </a:r>
          </a:p>
          <a:p>
            <a:pPr lvl="1"/>
            <a:r>
              <a:rPr/>
              <a:t>REML이 Mixed Effect 모형 추정시 default 추정 방법</a:t>
            </a:r>
          </a:p>
          <a:p>
            <a:pPr lvl="1"/>
            <a:r>
              <a:rPr/>
              <a:t>REML이나 MLE나 비슷한 회귀계수를 추정함</a:t>
            </a:r>
          </a:p>
          <a:p>
            <a:pPr lvl="1"/>
            <a:r>
              <a:rPr/>
              <a:t>REML과 MLE의 경우 variance component 추정에서 차이가 존재</a:t>
            </a:r>
          </a:p>
          <a:p>
            <a:pPr lvl="1"/>
            <a:r>
              <a:rPr/>
              <a:t>Level-2 unit들의 수가 적을때, MLE 분산에 대한 추정치가 REML보다 작게 계산되고, 결과적으로 좁은신뢰 구간과 biased된 유의성 검정으로 이어짐</a:t>
            </a:r>
          </a:p>
          <a:p>
            <a:pPr lvl="0"/>
            <a:r>
              <a:rPr/>
              <a:t>Likelihood Ratio test for nested models로 검정</a:t>
            </a:r>
          </a:p>
          <a:p>
            <a:pPr lvl="1"/>
            <a:r>
              <a:rPr/>
              <a:t>표본의 수가 작은 경우에 REML 사용을 통해 MLE를 보정, 표본의 수가 충분히 많을 경우 MLE</a:t>
            </a:r>
          </a:p>
          <a:p>
            <a:pPr lvl="1"/>
            <a:r>
              <a:rPr/>
              <a:t>만약 두 모형의 fixed effect들의 값이 동일하고, random effect의 값이 적다면 REML과 MLE는 혼용가능</a:t>
            </a:r>
          </a:p>
          <a:p>
            <a:pPr lvl="1"/>
            <a:r>
              <a:rPr/>
              <a:t>만약 두 모형의 fixed effect들의 값이 다르고, random effect의 값이 적다면 MLE를 사용해야 함</a:t>
            </a:r>
          </a:p>
          <a:p>
            <a:pPr lvl="1"/>
            <a:r>
              <a:rPr/>
              <a:t>현실적으로는 수준 간 상호작용 같은 경우 MLE 사용 - estimation 속도</a:t>
            </a:r>
          </a:p>
          <a:p>
            <a:pPr lvl="0" indent="0" marL="0">
              <a:spcBef>
                <a:spcPts val="3000"/>
              </a:spcBef>
              <a:buNone/>
            </a:pPr>
            <a:r>
              <a:rPr b="1"/>
              <a:t>참고 (샘플1)</a:t>
            </a:r>
          </a:p>
        </p:txBody>
      </p:sp>
      <p:pic>
        <p:nvPicPr>
          <p:cNvPr descr="./sample1.png" id="0" name="Picture 1"/>
          <p:cNvPicPr>
            <a:picLocks noGrp="1" noChangeAspect="1"/>
          </p:cNvPicPr>
          <p:nvPr/>
        </p:nvPicPr>
        <p:blipFill>
          <a:blip r:embed="rId2"/>
          <a:stretch>
            <a:fillRect/>
          </a:stretch>
        </p:blipFill>
        <p:spPr bwMode="auto">
          <a:xfrm>
            <a:off x="3568700" y="1257300"/>
            <a:ext cx="5105400" cy="22606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참고 (샘플2)</a:t>
            </a:r>
          </a:p>
        </p:txBody>
      </p:sp>
      <p:pic>
        <p:nvPicPr>
          <p:cNvPr descr="./summary1.png" id="0" name="Picture 1"/>
          <p:cNvPicPr>
            <a:picLocks noGrp="1" noChangeAspect="1"/>
          </p:cNvPicPr>
          <p:nvPr/>
        </p:nvPicPr>
        <p:blipFill>
          <a:blip r:embed="rId2"/>
          <a:stretch>
            <a:fillRect/>
          </a:stretch>
        </p:blipFill>
        <p:spPr bwMode="auto">
          <a:xfrm>
            <a:off x="3568700" y="1079500"/>
            <a:ext cx="5105400" cy="26289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참고 (샘플3)</a:t>
            </a:r>
          </a:p>
        </p:txBody>
      </p:sp>
      <p:pic>
        <p:nvPicPr>
          <p:cNvPr descr="./summary2.png" id="0" name="Picture 1"/>
          <p:cNvPicPr>
            <a:picLocks noGrp="1" noChangeAspect="1"/>
          </p:cNvPicPr>
          <p:nvPr/>
        </p:nvPicPr>
        <p:blipFill>
          <a:blip r:embed="rId2"/>
          <a:stretch>
            <a:fillRect/>
          </a:stretch>
        </p:blipFill>
        <p:spPr bwMode="auto">
          <a:xfrm>
            <a:off x="3568700" y="622300"/>
            <a:ext cx="5105400" cy="35306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참고 (샘플4)</a:t>
            </a:r>
          </a:p>
        </p:txBody>
      </p:sp>
      <p:pic>
        <p:nvPicPr>
          <p:cNvPr descr="./summary3.png" id="0" name="Picture 1"/>
          <p:cNvPicPr>
            <a:picLocks noGrp="1" noChangeAspect="1"/>
          </p:cNvPicPr>
          <p:nvPr/>
        </p:nvPicPr>
        <p:blipFill>
          <a:blip r:embed="rId2"/>
          <a:stretch>
            <a:fillRect/>
          </a:stretch>
        </p:blipFill>
        <p:spPr bwMode="auto">
          <a:xfrm>
            <a:off x="3568700" y="1092200"/>
            <a:ext cx="5105400" cy="26035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그러나 현실은…? 특히 조직연구에서는..?</a:t>
            </a:r>
          </a:p>
          <a:p>
            <a:pPr lvl="0"/>
            <a:r>
              <a:rPr/>
              <a:t>Nested Data: 학교 &gt; 학년 &gt; 반 &gt; 개인</a:t>
            </a:r>
          </a:p>
          <a:p>
            <a:pPr lvl="0"/>
            <a:r>
              <a:rPr/>
              <a:t>조직수준의 변수가 조직 구성원의 개인 변수에 영향을 미치는 것이 일반적</a:t>
            </a:r>
          </a:p>
        </p:txBody>
      </p:sp>
      <p:pic>
        <p:nvPicPr>
          <p:cNvPr descr="page4.png" id="0" name="Picture 1"/>
          <p:cNvPicPr>
            <a:picLocks noGrp="1" noChangeAspect="1"/>
          </p:cNvPicPr>
          <p:nvPr/>
        </p:nvPicPr>
        <p:blipFill>
          <a:blip r:embed="rId2"/>
          <a:stretch>
            <a:fillRect/>
          </a:stretch>
        </p:blipFill>
        <p:spPr bwMode="auto">
          <a:xfrm>
            <a:off x="3568700" y="1104900"/>
            <a:ext cx="5105400" cy="25781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위계적 다층자료 (Cont’d)</a:t>
            </a:r>
          </a:p>
          <a:p>
            <a:pPr lvl="0"/>
            <a:r>
              <a:rPr/>
              <a:t>위계구조(hierarchical structure)</a:t>
            </a:r>
          </a:p>
          <a:p>
            <a:pPr lvl="1"/>
            <a:r>
              <a:rPr/>
              <a:t>하나의 단위가 그보다 상위 수준(level)에 속해 있는 구조</a:t>
            </a:r>
          </a:p>
          <a:p>
            <a:pPr lvl="1"/>
            <a:r>
              <a:rPr/>
              <a:t>데이터의 위계는 연구자의 목적에 따라 여러 단계로 계층화 할 수도 있고, 여러 수준으로 구 분하여 구축할 수 있음</a:t>
            </a:r>
          </a:p>
        </p:txBody>
      </p:sp>
      <p:pic>
        <p:nvPicPr>
          <p:cNvPr descr="hs.png" id="0" name="Picture 1"/>
          <p:cNvPicPr>
            <a:picLocks noGrp="1" noChangeAspect="1"/>
          </p:cNvPicPr>
          <p:nvPr/>
        </p:nvPicPr>
        <p:blipFill>
          <a:blip r:embed="rId2"/>
          <a:stretch>
            <a:fillRect/>
          </a:stretch>
        </p:blipFill>
        <p:spPr bwMode="auto">
          <a:xfrm>
            <a:off x="3568700" y="1536700"/>
            <a:ext cx="5105400" cy="17145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위계적 다층자료: Nested Data의 주요 형태</a:t>
            </a:r>
          </a:p>
          <a:p>
            <a:pPr lvl="0"/>
            <a:r>
              <a:rPr/>
              <a:t>위계적 구조: Long Form vs. Wide Form</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457200" y="1193800"/>
          <a:ext cx="4038600" cy="2882900"/>
        </p:xfrm>
        <a:graphic>
          <a:graphicData uri="http://schemas.openxmlformats.org/drawingml/2006/table">
            <a:tbl>
              <a:tblPr firstRow="1" bandRow="1">
                <a:tableStyleId>{5C22544A-7EE6-4342-B048-85BDC9FD1C3A}</a:tableStyleId>
              </a:tblPr>
              <a:tblGrid>
                <a:gridCol w="800100"/>
                <a:gridCol w="800100"/>
                <a:gridCol w="800100"/>
                <a:gridCol w="800100"/>
                <a:gridCol w="800100"/>
              </a:tblGrid>
              <a:tr h="0">
                <a:tc>
                  <a:txBody>
                    <a:bodyPr/>
                    <a:lstStyle/>
                    <a:p>
                      <a:pPr lvl="0" indent="0" marL="0" algn="ctr">
                        <a:buNone/>
                      </a:pPr>
                      <a:r>
                        <a:rPr/>
                        <a:t>이름</a:t>
                      </a:r>
                    </a:p>
                  </a:txBody>
                  <a:tcPr/>
                </a:tc>
                <a:tc>
                  <a:txBody>
                    <a:bodyPr/>
                    <a:lstStyle/>
                    <a:p>
                      <a:pPr lvl="0" indent="0" marL="0" algn="ctr">
                        <a:buNone/>
                      </a:pPr>
                      <a:r>
                        <a:rPr/>
                        <a:t>1반</a:t>
                      </a:r>
                    </a:p>
                  </a:txBody>
                  <a:tcPr/>
                </a:tc>
                <a:tc>
                  <a:txBody>
                    <a:bodyPr/>
                    <a:lstStyle/>
                    <a:p>
                      <a:pPr lvl="0" indent="0" marL="0" algn="ctr">
                        <a:buNone/>
                      </a:pPr>
                      <a:r>
                        <a:rPr/>
                        <a:t>2반</a:t>
                      </a:r>
                    </a:p>
                  </a:txBody>
                  <a:tcPr/>
                </a:tc>
                <a:tc>
                  <a:txBody>
                    <a:bodyPr/>
                    <a:lstStyle/>
                    <a:p>
                      <a:pPr lvl="0" indent="0" marL="0" algn="ctr">
                        <a:buNone/>
                      </a:pPr>
                      <a:r>
                        <a:rPr/>
                        <a:t>3반</a:t>
                      </a:r>
                    </a:p>
                  </a:txBody>
                  <a:tcPr/>
                </a:tc>
                <a:tc>
                  <a:txBody>
                    <a:bodyPr/>
                    <a:lstStyle/>
                    <a:p>
                      <a:pPr lvl="0" indent="0" marL="0" algn="ctr">
                        <a:buNone/>
                      </a:pPr>
                      <a:r>
                        <a:rPr/>
                        <a:t>통계성적</a:t>
                      </a:r>
                    </a:p>
                  </a:txBody>
                  <a:tcPr/>
                </a:tc>
              </a:tr>
              <a:tr h="0">
                <a:tc>
                  <a:txBody>
                    <a:bodyPr/>
                    <a:lstStyle/>
                    <a:p>
                      <a:pPr lvl="0" indent="0" marL="0" algn="ctr">
                        <a:buNone/>
                      </a:pPr>
                      <a:r>
                        <a:rPr/>
                        <a:t>A</a:t>
                      </a:r>
                    </a:p>
                  </a:txBody>
                </a:tc>
                <a:tc>
                  <a:txBody>
                    <a:bodyPr/>
                    <a:lstStyle/>
                    <a:p>
                      <a:pPr lvl="0" indent="0" marL="0" algn="ctr">
                        <a:buNone/>
                      </a:pPr>
                      <a:r>
                        <a:rPr/>
                        <a:t>0</a:t>
                      </a:r>
                    </a:p>
                  </a:txBody>
                </a:tc>
                <a:tc>
                  <a:txBody>
                    <a:bodyPr/>
                    <a:lstStyle/>
                    <a:p>
                      <a:pPr lvl="0" indent="0" marL="0" algn="ctr">
                        <a:buNone/>
                      </a:pPr>
                      <a:r>
                        <a:rPr/>
                        <a:t>0</a:t>
                      </a:r>
                    </a:p>
                  </a:txBody>
                </a:tc>
                <a:tc>
                  <a:txBody>
                    <a:bodyPr/>
                    <a:lstStyle/>
                    <a:p>
                      <a:pPr lvl="0" indent="0" marL="0" algn="ctr">
                        <a:buNone/>
                      </a:pPr>
                      <a:r>
                        <a:rPr/>
                        <a:t>0</a:t>
                      </a:r>
                    </a:p>
                  </a:txBody>
                </a:tc>
                <a:tc>
                  <a:txBody>
                    <a:bodyPr/>
                    <a:lstStyle/>
                    <a:p>
                      <a:pPr lvl="0" indent="0" marL="0" algn="ctr">
                        <a:buNone/>
                      </a:pPr>
                      <a:r>
                        <a:rPr/>
                        <a:t>95</a:t>
                      </a:r>
                    </a:p>
                  </a:txBody>
                </a:tc>
              </a:tr>
              <a:tr h="0">
                <a:tc>
                  <a:txBody>
                    <a:bodyPr/>
                    <a:lstStyle/>
                    <a:p>
                      <a:pPr lvl="0" indent="0" marL="0" algn="ctr">
                        <a:buNone/>
                      </a:pPr>
                      <a:r>
                        <a:rPr/>
                        <a:t>B</a:t>
                      </a:r>
                    </a:p>
                  </a:txBody>
                </a:tc>
                <a:tc>
                  <a:txBody>
                    <a:bodyPr/>
                    <a:lstStyle/>
                    <a:p>
                      <a:pPr lvl="0" indent="0" marL="0" algn="ctr">
                        <a:buNone/>
                      </a:pPr>
                      <a:r>
                        <a:rPr/>
                        <a:t>1</a:t>
                      </a:r>
                    </a:p>
                  </a:txBody>
                </a:tc>
                <a:tc>
                  <a:txBody>
                    <a:bodyPr/>
                    <a:lstStyle/>
                    <a:p>
                      <a:pPr lvl="0" indent="0" marL="0" algn="ctr">
                        <a:buNone/>
                      </a:pPr>
                      <a:r>
                        <a:rPr/>
                        <a:t>0</a:t>
                      </a:r>
                    </a:p>
                  </a:txBody>
                </a:tc>
                <a:tc>
                  <a:txBody>
                    <a:bodyPr/>
                    <a:lstStyle/>
                    <a:p>
                      <a:pPr lvl="0" indent="0" marL="0" algn="ctr">
                        <a:buNone/>
                      </a:pPr>
                      <a:r>
                        <a:rPr/>
                        <a:t>1</a:t>
                      </a:r>
                    </a:p>
                  </a:txBody>
                </a:tc>
                <a:tc>
                  <a:txBody>
                    <a:bodyPr/>
                    <a:lstStyle/>
                    <a:p>
                      <a:pPr lvl="0" indent="0" marL="0" algn="ctr">
                        <a:buNone/>
                      </a:pPr>
                      <a:r>
                        <a:rPr/>
                        <a:t>65</a:t>
                      </a:r>
                    </a:p>
                  </a:txBody>
                </a:tc>
              </a:tr>
              <a:tr h="0">
                <a:tc>
                  <a:txBody>
                    <a:bodyPr/>
                    <a:lstStyle/>
                    <a:p>
                      <a:pPr lvl="0" indent="0" marL="0" algn="ctr">
                        <a:buNone/>
                      </a:pPr>
                      <a:r>
                        <a:rPr/>
                        <a:t>C</a:t>
                      </a:r>
                    </a:p>
                  </a:txBody>
                </a:tc>
                <a:tc>
                  <a:txBody>
                    <a:bodyPr/>
                    <a:lstStyle/>
                    <a:p>
                      <a:pPr lvl="0" indent="0" marL="0" algn="ctr">
                        <a:buNone/>
                      </a:pPr>
                      <a:r>
                        <a:rPr/>
                        <a:t>0</a:t>
                      </a:r>
                    </a:p>
                  </a:txBody>
                </a:tc>
                <a:tc>
                  <a:txBody>
                    <a:bodyPr/>
                    <a:lstStyle/>
                    <a:p>
                      <a:pPr lvl="0" indent="0" marL="0" algn="ctr">
                        <a:buNone/>
                      </a:pPr>
                      <a:r>
                        <a:rPr/>
                        <a:t>1</a:t>
                      </a:r>
                    </a:p>
                  </a:txBody>
                </a:tc>
                <a:tc>
                  <a:txBody>
                    <a:bodyPr/>
                    <a:lstStyle/>
                    <a:p>
                      <a:pPr lvl="0" indent="0" marL="0" algn="ctr">
                        <a:buNone/>
                      </a:pPr>
                      <a:r>
                        <a:rPr/>
                        <a:t>0</a:t>
                      </a:r>
                    </a:p>
                  </a:txBody>
                </a:tc>
                <a:tc>
                  <a:txBody>
                    <a:bodyPr/>
                    <a:lstStyle/>
                    <a:p>
                      <a:pPr lvl="0" indent="0" marL="0" algn="ctr">
                        <a:buNone/>
                      </a:pPr>
                      <a:r>
                        <a:rPr/>
                        <a:t>85</a:t>
                      </a:r>
                    </a:p>
                  </a:txBody>
                </a:tc>
              </a:tr>
              <a:tr h="0">
                <a:tc>
                  <a:txBody>
                    <a:bodyPr/>
                    <a:lstStyle/>
                    <a:p>
                      <a:pPr lvl="0" indent="0" marL="0" algn="ctr">
                        <a:buNone/>
                      </a:pPr>
                      <a:r>
                        <a:rPr/>
                        <a:t>D</a:t>
                      </a:r>
                    </a:p>
                  </a:txBody>
                </a:tc>
                <a:tc>
                  <a:txBody>
                    <a:bodyPr/>
                    <a:lstStyle/>
                    <a:p>
                      <a:pPr lvl="0" indent="0" marL="0" algn="ctr">
                        <a:buNone/>
                      </a:pPr>
                      <a:r>
                        <a:rPr/>
                        <a:t>0</a:t>
                      </a:r>
                    </a:p>
                  </a:txBody>
                </a:tc>
                <a:tc>
                  <a:txBody>
                    <a:bodyPr/>
                    <a:lstStyle/>
                    <a:p>
                      <a:pPr lvl="0" indent="0" marL="0" algn="ctr">
                        <a:buNone/>
                      </a:pPr>
                      <a:r>
                        <a:rPr/>
                        <a:t>1</a:t>
                      </a:r>
                    </a:p>
                  </a:txBody>
                </a:tc>
                <a:tc>
                  <a:txBody>
                    <a:bodyPr/>
                    <a:lstStyle/>
                    <a:p>
                      <a:pPr lvl="0" indent="0" marL="0" algn="ctr">
                        <a:buNone/>
                      </a:pPr>
                      <a:r>
                        <a:rPr/>
                        <a:t>0</a:t>
                      </a:r>
                    </a:p>
                  </a:txBody>
                </a:tc>
                <a:tc>
                  <a:txBody>
                    <a:bodyPr/>
                    <a:lstStyle/>
                    <a:p>
                      <a:pPr lvl="0" indent="0" marL="0" algn="ctr">
                        <a:buNone/>
                      </a:pPr>
                      <a:r>
                        <a:rPr/>
                        <a:t>45</a:t>
                      </a:r>
                    </a:p>
                  </a:txBody>
                </a:tc>
              </a:tr>
              <a:tr h="0">
                <a:tc>
                  <a:txBody>
                    <a:bodyPr/>
                    <a:lstStyle/>
                    <a:p>
                      <a:pPr lvl="0" indent="0" marL="0" algn="ctr">
                        <a:buNone/>
                      </a:pPr>
                      <a:r>
                        <a:rPr/>
                        <a:t>E</a:t>
                      </a:r>
                    </a:p>
                  </a:txBody>
                </a:tc>
                <a:tc>
                  <a:txBody>
                    <a:bodyPr/>
                    <a:lstStyle/>
                    <a:p>
                      <a:pPr lvl="0" indent="0" marL="0" algn="ctr">
                        <a:buNone/>
                      </a:pPr>
                      <a:r>
                        <a:rPr/>
                        <a:t>0</a:t>
                      </a:r>
                    </a:p>
                  </a:txBody>
                </a:tc>
                <a:tc>
                  <a:txBody>
                    <a:bodyPr/>
                    <a:lstStyle/>
                    <a:p>
                      <a:pPr lvl="0" indent="0" marL="0" algn="ctr">
                        <a:buNone/>
                      </a:pPr>
                      <a:r>
                        <a:rPr/>
                        <a:t>0</a:t>
                      </a:r>
                    </a:p>
                  </a:txBody>
                </a:tc>
                <a:tc>
                  <a:txBody>
                    <a:bodyPr/>
                    <a:lstStyle/>
                    <a:p>
                      <a:pPr lvl="0" indent="0" marL="0" algn="ctr">
                        <a:buNone/>
                      </a:pPr>
                      <a:r>
                        <a:rPr/>
                        <a:t>1</a:t>
                      </a:r>
                    </a:p>
                  </a:txBody>
                </a:tc>
                <a:tc>
                  <a:txBody>
                    <a:bodyPr/>
                    <a:lstStyle/>
                    <a:p>
                      <a:pPr lvl="0" indent="0" marL="0" algn="ctr">
                        <a:buNone/>
                      </a:pPr>
                      <a:r>
                        <a:rPr/>
                        <a:t>75</a:t>
                      </a:r>
                    </a:p>
                  </a:txBody>
                </a:tc>
              </a:tr>
            </a:tbl>
          </a:graphicData>
        </a:graphic>
      </p:graphicFrame>
      <p:sp>
        <p:nvSpPr>
          <p:cNvPr id="1" name="TextBox 3"/>
          <p:cNvSpPr txBox="1"/>
          <p:nvPr/>
        </p:nvSpPr>
        <p:spPr>
          <a:xfrm>
            <a:off x="457200" y="4076700"/>
            <a:ext cx="4038600" cy="508000"/>
          </a:xfrm>
          <a:prstGeom prst="rect">
            <a:avLst/>
          </a:prstGeom>
          <a:noFill/>
        </p:spPr>
        <p:txBody>
          <a:bodyPr/>
          <a:lstStyle/>
          <a:p>
            <a:pPr lvl="0" indent="0" marL="0" algn="ctr">
              <a:buNone/>
            </a:pPr>
            <a:r>
              <a:rPr/>
              <a:t>(a) Wide Form Nested</a:t>
            </a:r>
          </a:p>
        </p:txBody>
      </p:sp>
      <p:graphicFrame>
        <p:nvGraphicFramePr>
          <p:cNvPr id="6" name="Content Placeholder 5"/>
          <p:cNvGraphicFramePr>
            <a:graphicFrameLocks noGrp="1"/>
          </p:cNvGraphicFramePr>
          <p:nvPr>
            <p:ph idx="1"/>
          </p:nvPr>
        </p:nvGraphicFramePr>
        <p:xfrm>
          <a:off x="4648200" y="1193800"/>
          <a:ext cx="4038600" cy="2882900"/>
        </p:xfrm>
        <a:graphic>
          <a:graphicData uri="http://schemas.openxmlformats.org/drawingml/2006/table">
            <a:tbl>
              <a:tblPr firstRow="1" bandRow="1">
                <a:tableStyleId>{5C22544A-7EE6-4342-B048-85BDC9FD1C3A}</a:tableStyleId>
              </a:tblPr>
              <a:tblGrid>
                <a:gridCol w="1346200"/>
                <a:gridCol w="1346200"/>
                <a:gridCol w="1346200"/>
              </a:tblGrid>
              <a:tr h="0">
                <a:tc>
                  <a:txBody>
                    <a:bodyPr/>
                    <a:lstStyle/>
                    <a:p>
                      <a:pPr lvl="0" indent="0" marL="0" algn="ctr">
                        <a:buNone/>
                      </a:pPr>
                      <a:r>
                        <a:rPr/>
                        <a:t>이름</a:t>
                      </a:r>
                    </a:p>
                  </a:txBody>
                  <a:tcPr/>
                </a:tc>
                <a:tc>
                  <a:txBody>
                    <a:bodyPr/>
                    <a:lstStyle/>
                    <a:p>
                      <a:pPr lvl="0" indent="0" marL="0" algn="ctr">
                        <a:buNone/>
                      </a:pPr>
                      <a:r>
                        <a:rPr/>
                        <a:t>소속반</a:t>
                      </a:r>
                    </a:p>
                  </a:txBody>
                  <a:tcPr/>
                </a:tc>
                <a:tc>
                  <a:txBody>
                    <a:bodyPr/>
                    <a:lstStyle/>
                    <a:p>
                      <a:pPr lvl="0" indent="0" marL="0" algn="ctr">
                        <a:buNone/>
                      </a:pPr>
                      <a:r>
                        <a:rPr/>
                        <a:t>통계성적</a:t>
                      </a:r>
                    </a:p>
                  </a:txBody>
                  <a:tcPr/>
                </a:tc>
              </a:tr>
              <a:tr h="0">
                <a:tc>
                  <a:txBody>
                    <a:bodyPr/>
                    <a:lstStyle/>
                    <a:p>
                      <a:pPr lvl="0" indent="0" marL="0" algn="ctr">
                        <a:buNone/>
                      </a:pPr>
                      <a:r>
                        <a:rPr/>
                        <a:t>A</a:t>
                      </a:r>
                    </a:p>
                  </a:txBody>
                </a:tc>
                <a:tc>
                  <a:txBody>
                    <a:bodyPr/>
                    <a:lstStyle/>
                    <a:p>
                      <a:pPr lvl="0" indent="0" marL="0" algn="ctr">
                        <a:buNone/>
                      </a:pPr>
                      <a:r>
                        <a:rPr/>
                        <a:t>1반</a:t>
                      </a:r>
                    </a:p>
                  </a:txBody>
                </a:tc>
                <a:tc>
                  <a:txBody>
                    <a:bodyPr/>
                    <a:lstStyle/>
                    <a:p>
                      <a:pPr lvl="0" indent="0" marL="0" algn="ctr">
                        <a:buNone/>
                      </a:pPr>
                      <a:r>
                        <a:rPr/>
                        <a:t>95</a:t>
                      </a:r>
                    </a:p>
                  </a:txBody>
                </a:tc>
              </a:tr>
              <a:tr h="0">
                <a:tc>
                  <a:txBody>
                    <a:bodyPr/>
                    <a:lstStyle/>
                    <a:p>
                      <a:pPr lvl="0" indent="0" marL="0" algn="ctr">
                        <a:buNone/>
                      </a:pPr>
                      <a:r>
                        <a:rPr/>
                        <a:t>B</a:t>
                      </a:r>
                    </a:p>
                  </a:txBody>
                </a:tc>
                <a:tc>
                  <a:txBody>
                    <a:bodyPr/>
                    <a:lstStyle/>
                    <a:p>
                      <a:pPr lvl="0" indent="0" marL="0" algn="ctr">
                        <a:buNone/>
                      </a:pPr>
                      <a:r>
                        <a:rPr/>
                        <a:t>3반</a:t>
                      </a:r>
                    </a:p>
                  </a:txBody>
                </a:tc>
                <a:tc>
                  <a:txBody>
                    <a:bodyPr/>
                    <a:lstStyle/>
                    <a:p>
                      <a:pPr lvl="0" indent="0" marL="0" algn="ctr">
                        <a:buNone/>
                      </a:pPr>
                      <a:r>
                        <a:rPr/>
                        <a:t>65</a:t>
                      </a:r>
                    </a:p>
                  </a:txBody>
                </a:tc>
              </a:tr>
              <a:tr h="0">
                <a:tc>
                  <a:txBody>
                    <a:bodyPr/>
                    <a:lstStyle/>
                    <a:p>
                      <a:pPr lvl="0" indent="0" marL="0" algn="ctr">
                        <a:buNone/>
                      </a:pPr>
                      <a:r>
                        <a:rPr/>
                        <a:t>C</a:t>
                      </a:r>
                    </a:p>
                  </a:txBody>
                </a:tc>
                <a:tc>
                  <a:txBody>
                    <a:bodyPr/>
                    <a:lstStyle/>
                    <a:p>
                      <a:pPr lvl="0" indent="0" marL="0" algn="ctr">
                        <a:buNone/>
                      </a:pPr>
                      <a:r>
                        <a:rPr/>
                        <a:t>2반</a:t>
                      </a:r>
                    </a:p>
                  </a:txBody>
                </a:tc>
                <a:tc>
                  <a:txBody>
                    <a:bodyPr/>
                    <a:lstStyle/>
                    <a:p>
                      <a:pPr lvl="0" indent="0" marL="0" algn="ctr">
                        <a:buNone/>
                      </a:pPr>
                      <a:r>
                        <a:rPr/>
                        <a:t>85</a:t>
                      </a:r>
                    </a:p>
                  </a:txBody>
                </a:tc>
              </a:tr>
              <a:tr h="0">
                <a:tc>
                  <a:txBody>
                    <a:bodyPr/>
                    <a:lstStyle/>
                    <a:p>
                      <a:pPr lvl="0" indent="0" marL="0" algn="ctr">
                        <a:buNone/>
                      </a:pPr>
                      <a:r>
                        <a:rPr/>
                        <a:t>D</a:t>
                      </a:r>
                    </a:p>
                  </a:txBody>
                </a:tc>
                <a:tc>
                  <a:txBody>
                    <a:bodyPr/>
                    <a:lstStyle/>
                    <a:p>
                      <a:pPr lvl="0" indent="0" marL="0" algn="ctr">
                        <a:buNone/>
                      </a:pPr>
                      <a:r>
                        <a:rPr/>
                        <a:t>2반</a:t>
                      </a:r>
                    </a:p>
                  </a:txBody>
                </a:tc>
                <a:tc>
                  <a:txBody>
                    <a:bodyPr/>
                    <a:lstStyle/>
                    <a:p>
                      <a:pPr lvl="0" indent="0" marL="0" algn="ctr">
                        <a:buNone/>
                      </a:pPr>
                      <a:r>
                        <a:rPr/>
                        <a:t>45</a:t>
                      </a:r>
                    </a:p>
                  </a:txBody>
                </a:tc>
              </a:tr>
              <a:tr h="0">
                <a:tc>
                  <a:txBody>
                    <a:bodyPr/>
                    <a:lstStyle/>
                    <a:p>
                      <a:pPr lvl="0" indent="0" marL="0" algn="ctr">
                        <a:buNone/>
                      </a:pPr>
                      <a:r>
                        <a:rPr/>
                        <a:t>E</a:t>
                      </a:r>
                    </a:p>
                  </a:txBody>
                </a:tc>
                <a:tc>
                  <a:txBody>
                    <a:bodyPr/>
                    <a:lstStyle/>
                    <a:p>
                      <a:pPr lvl="0" indent="0" marL="0" algn="ctr">
                        <a:buNone/>
                      </a:pPr>
                      <a:r>
                        <a:rPr/>
                        <a:t>3반</a:t>
                      </a:r>
                    </a:p>
                  </a:txBody>
                </a:tc>
                <a:tc>
                  <a:txBody>
                    <a:bodyPr/>
                    <a:lstStyle/>
                    <a:p>
                      <a:pPr lvl="0" indent="0" marL="0" algn="ctr">
                        <a:buNone/>
                      </a:pPr>
                      <a:r>
                        <a:rPr/>
                        <a:t>75</a:t>
                      </a:r>
                    </a:p>
                  </a:txBody>
                </a:tc>
              </a:tr>
            </a:tbl>
          </a:graphicData>
        </a:graphic>
      </p:graphicFrame>
      <p:sp>
        <p:nvSpPr>
          <p:cNvPr id="1" name="TextBox 3"/>
          <p:cNvSpPr txBox="1"/>
          <p:nvPr/>
        </p:nvSpPr>
        <p:spPr>
          <a:xfrm>
            <a:off x="4648200" y="4076700"/>
            <a:ext cx="4038600" cy="508000"/>
          </a:xfrm>
          <a:prstGeom prst="rect">
            <a:avLst/>
          </a:prstGeom>
          <a:noFill/>
        </p:spPr>
        <p:txBody>
          <a:bodyPr/>
          <a:lstStyle/>
          <a:p>
            <a:pPr lvl="0" indent="0" marL="0" algn="ctr">
              <a:buNone/>
            </a:pPr>
            <a:r>
              <a:rPr/>
              <a:t>(b) Long Form Nested</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buNone/>
                </a:pPr>
                <a:r>
                  <a:rPr/>
                  <a:t>. . .</a:t>
                </a:r>
              </a:p>
              <a:p>
                <a:pPr lvl="0"/>
                <a:r>
                  <a:rPr i="1"/>
                  <a:t>if 소속반을 시간으로 바꾸어 반복측정?:</a:t>
                </a:r>
                <a:r>
                  <a:rPr/>
                  <a:t> </a:t>
                </a:r>
                <a:r>
                  <a:rPr b="1"/>
                  <a:t>종단(Longitudinal) Panel Data</a:t>
                </a:r>
              </a:p>
              <a:p>
                <a:pPr lvl="0" indent="0" marL="0">
                  <a:spcBef>
                    <a:spcPts val="3000"/>
                  </a:spcBef>
                  <a:buNone/>
                </a:pPr>
                <a:r>
                  <a:rPr b="1"/>
                  <a:t>위계적 다층자료 (Cont’d)</a:t>
                </a:r>
              </a:p>
              <a:p>
                <a:pPr lvl="0"/>
                <a:r>
                  <a:rPr b="1"/>
                  <a:t>학생들은 각 학교에 내재한 구조</a:t>
                </a:r>
                <a:r>
                  <a:rPr/>
                  <a:t> </a:t>
                </a:r>
              </a:p>
              <a:p>
                <a:pPr lvl="1"/>
                <a:r>
                  <a:rPr/>
                  <a:t>동일 반에 속한 학생들은 학교의 문화, 학습환경, 친구관계, 교사 등 수많은 요인들을 공유</a:t>
                </a:r>
              </a:p>
              <a:p>
                <a:pPr lvl="0"/>
                <a:r>
                  <a:rPr b="1"/>
                  <a:t>상호의존성</a:t>
                </a:r>
                <a:br/>
              </a:p>
              <a:p>
                <a:pPr lvl="1"/>
                <a:r>
                  <a:rPr/>
                  <a:t>개인을 둘러싼 지역의 경제, 사회, 문화, 제도 및 물리적 특성이 개개인의 행동, 선호 도, 가치관 등에 영향을 미치기 때문</a:t>
                </a:r>
              </a:p>
              <a:p>
                <a:pPr lvl="1"/>
                <a:r>
                  <a:rPr/>
                  <a:t>관찰단위인 학생들은 동일 학교, 동일 반 내에서는 </a:t>
                </a:r>
                <a:r>
                  <a:rPr b="1"/>
                  <a:t>상호의존성</a:t>
                </a:r>
                <a:r>
                  <a:rPr/>
                  <a:t>을 가지게 되고, 소속이 다르면 독립성을 갖음 </a:t>
                </a:r>
                <a14:m>
                  <m:oMath xmlns:m="http://schemas.openxmlformats.org/officeDocument/2006/math">
                    <m:r>
                      <m:rPr>
                        <m:sty m:val="p"/>
                      </m:rPr>
                      <m:t>→</m:t>
                    </m:r>
                  </m:oMath>
                </a14:m>
                <a:r>
                  <a:rPr/>
                  <a:t> 독립성 가정이 결과적으로 위배되게 됨</a:t>
                </a:r>
              </a:p>
              <a:p>
                <a:pPr lvl="0"/>
                <a:r>
                  <a:rPr b="1"/>
                  <a:t>복수의 Unit of Analysis</a:t>
                </a:r>
                <a:br/>
              </a:p>
              <a:p>
                <a:pPr lvl="1"/>
                <a:r>
                  <a:rPr/>
                  <a:t>학생수준에서의 변수 (Level 1), 학교수준에서의 변수 (Level 2)</a:t>
                </a:r>
              </a:p>
              <a:p>
                <a:pPr lvl="0"/>
                <a:r>
                  <a:rPr b="1"/>
                  <a:t>불균형 자료</a:t>
                </a:r>
                <a:br/>
              </a:p>
              <a:p>
                <a:pPr lvl="1"/>
                <a:r>
                  <a:rPr/>
                  <a:t>각 학교별로 학생이 다르기에 관측치는 일반적으로 같을 수 없음</a:t>
                </a:r>
              </a:p>
              <a:p>
                <a:pPr lvl="0" indent="0" marL="0">
                  <a:spcBef>
                    <a:spcPts val="3000"/>
                  </a:spcBef>
                  <a:buNone/>
                </a:pPr>
                <a:r>
                  <a:rPr b="1"/>
                  <a:t>독립성 (Independence) 가정의 위배</a:t>
                </a:r>
              </a:p>
              <a:p>
                <a:pPr lvl="0" indent="-342900" marL="342900">
                  <a:buAutoNum type="romanLcPeriod"/>
                </a:pPr>
                <a:r>
                  <a:rPr b="1"/>
                  <a:t>Error와 독립변수간에 상관관계가 없어야 함 (Endogeneity issue)</a:t>
                </a:r>
                <a:br/>
              </a:p>
              <a:p>
                <a:pPr lvl="0"/>
                <a:r>
                  <a:rPr/>
                  <a:t>중요한 변수가 모형에서 생략되어지거나, 비체계적 오류로 인한 측정오차, 독립변수와 종속변수간 동시상관시 발생</a:t>
                </a:r>
                <a:br/>
              </a:p>
              <a:p>
                <a:pPr lvl="0" indent="-342900" marL="342900">
                  <a:buAutoNum startAt="2" type="romanLcPeriod"/>
                </a:pPr>
                <a:r>
                  <a:rPr b="1"/>
                  <a:t>Error 간에 상관관계가 없어야 함</a:t>
                </a:r>
                <a:br/>
              </a:p>
              <a:p>
                <a:pPr lvl="0"/>
                <a14:m>
                  <m:oMath xmlns:m="http://schemas.openxmlformats.org/officeDocument/2006/math">
                    <m:r>
                      <m:t>C</m:t>
                    </m:r>
                    <m:r>
                      <m:t>O</m:t>
                    </m:r>
                    <m:r>
                      <m:t>V</m:t>
                    </m:r>
                    <m:d>
                      <m:dPr>
                        <m:begChr m:val="("/>
                        <m:endChr m:val=")"/>
                        <m:sepChr m:val=""/>
                        <m:grow/>
                      </m:dPr>
                      <m:e>
                        <m:sSub>
                          <m:e>
                            <m:r>
                              <m:t>e</m:t>
                            </m:r>
                          </m:e>
                          <m:sub>
                            <m:r>
                              <m:t>i</m:t>
                            </m:r>
                          </m:sub>
                        </m:sSub>
                        <m:r>
                          <m:rPr>
                            <m:sty m:val="p"/>
                          </m:rPr>
                          <m:t>,</m:t>
                        </m:r>
                        <m:sSub>
                          <m:e>
                            <m:r>
                              <m:t>e</m:t>
                            </m:r>
                          </m:e>
                          <m:sub>
                            <m:r>
                              <m:t>j</m:t>
                            </m:r>
                          </m:sub>
                        </m:sSub>
                      </m:e>
                    </m:d>
                    <m:r>
                      <m:rPr>
                        <m:sty m:val="p"/>
                      </m:rPr>
                      <m:t>=</m:t>
                    </m:r>
                    <m:r>
                      <m:t>E</m:t>
                    </m:r>
                    <m:d>
                      <m:dPr>
                        <m:begChr m:val="("/>
                        <m:endChr m:val=")"/>
                        <m:sepChr m:val=""/>
                        <m:grow/>
                      </m:dPr>
                      <m:e>
                        <m:sSub>
                          <m:e>
                            <m:r>
                              <m:t>e</m:t>
                            </m:r>
                          </m:e>
                          <m:sub>
                            <m:r>
                              <m:t>i</m:t>
                            </m:r>
                          </m:sub>
                        </m:sSub>
                        <m:sSub>
                          <m:e>
                            <m:r>
                              <m:t>e</m:t>
                            </m:r>
                          </m:e>
                          <m:sub>
                            <m:r>
                              <m:t>j</m:t>
                            </m:r>
                          </m:sub>
                        </m:sSub>
                      </m:e>
                    </m:d>
                    <m:r>
                      <m:rPr>
                        <m:sty m:val="p"/>
                      </m:rPr>
                      <m:t>−</m:t>
                    </m:r>
                    <m:r>
                      <m:t>E</m:t>
                    </m:r>
                    <m:d>
                      <m:dPr>
                        <m:begChr m:val="("/>
                        <m:endChr m:val=")"/>
                        <m:sepChr m:val=""/>
                        <m:grow/>
                      </m:dPr>
                      <m:e>
                        <m:sSub>
                          <m:e>
                            <m:r>
                              <m:t>e</m:t>
                            </m:r>
                          </m:e>
                          <m:sub>
                            <m:r>
                              <m:t>i</m:t>
                            </m:r>
                          </m:sub>
                        </m:sSub>
                      </m:e>
                    </m:d>
                    <m:r>
                      <m:t>E</m:t>
                    </m:r>
                    <m:d>
                      <m:dPr>
                        <m:begChr m:val="("/>
                        <m:endChr m:val=")"/>
                        <m:sepChr m:val=""/>
                        <m:grow/>
                      </m:dPr>
                      <m:e>
                        <m:sSub>
                          <m:e>
                            <m:r>
                              <m:t>e</m:t>
                            </m:r>
                          </m:e>
                          <m:sub>
                            <m:r>
                              <m:t>j</m:t>
                            </m:r>
                          </m:sub>
                        </m:sSub>
                      </m:e>
                    </m:d>
                    <m:r>
                      <m:rPr>
                        <m:sty m:val="p"/>
                      </m:rPr>
                      <m:t>=</m:t>
                    </m:r>
                    <m:r>
                      <m:t>0</m:t>
                    </m:r>
                  </m:oMath>
                </a14:m>
                <a:br/>
                <a:r>
                  <a:rPr/>
                  <a:t>상위수준(Level 2) 군집화 </a:t>
                </a:r>
                <a14:m>
                  <m:oMath xmlns:m="http://schemas.openxmlformats.org/officeDocument/2006/math">
                    <m:r>
                      <m:rPr>
                        <m:sty m:val="p"/>
                      </m:rPr>
                      <m:t>→</m:t>
                    </m:r>
                  </m:oMath>
                </a14:m>
                <a:r>
                  <a:rPr/>
                  <a:t> Error간에 상관관계가 발생한다면?</a:t>
                </a:r>
                <a:br/>
                <a:r>
                  <a:rPr/>
                  <a:t>회귀분석의 추정치의 분산이 과도하게 커짐 </a:t>
                </a:r>
                <a14:m>
                  <m:oMath xmlns:m="http://schemas.openxmlformats.org/officeDocument/2006/math">
                    <m:r>
                      <m:rPr>
                        <m:sty m:val="p"/>
                      </m:rPr>
                      <m:t>→</m:t>
                    </m:r>
                  </m:oMath>
                </a14:m>
                <a:r>
                  <a:rPr/>
                  <a:t> 정확 X</a:t>
                </a:r>
              </a:p>
              <a:p>
                <a:pPr lvl="0" indent="0" marL="0">
                  <a:spcBef>
                    <a:spcPts val="3000"/>
                  </a:spcBef>
                  <a:buNone/>
                </a:pPr>
                <a:r>
                  <a:rPr b="1"/>
                  <a:t>독립성 (Independence) 가정의 위배 (Cont’d)</a:t>
                </a:r>
              </a:p>
              <a:p>
                <a:pPr lvl="0"/>
                <a:r>
                  <a:rPr/>
                  <a:t>사례 분석: </a:t>
                </a:r>
                <a:r>
                  <a:rPr b="1"/>
                  <a:t>학습시간과 통계과목 성적간의 관계 분석</a:t>
                </a:r>
              </a:p>
              <a:p>
                <a:pPr lvl="1"/>
                <a:r>
                  <a:rPr/>
                  <a:t>데이터</a:t>
                </a:r>
              </a:p>
              <a:p>
                <a:pPr lvl="0" indent="0" marL="0">
                  <a:spcBef>
                    <a:spcPts val="3000"/>
                  </a:spcBef>
                  <a:buNone/>
                </a:pPr>
                <a:r>
                  <a:rPr b="1"/>
                  <a:t>기술통계량</a:t>
                </a:r>
              </a:p>
              <a:p>
                <a:pPr lvl="0" indent="0" marL="0">
                  <a:spcBef>
                    <a:spcPts val="3000"/>
                  </a:spcBef>
                  <a:buNone/>
                </a:pPr>
                <a:r>
                  <a:rPr b="1"/>
                  <a:t>Raw Data</a:t>
                </a:r>
              </a:p>
              <a:p>
                <a:pPr lvl="0"/>
                <a:r>
                  <a:rPr/>
                  <a:t>모형</a:t>
                </a:r>
              </a:p>
            </p:txBody>
          </p:sp>
        </mc:Choice>
      </mc:AlternateContent>
      <p:pic>
        <p:nvPicPr>
          <p:cNvPr descr="page5.png" id="0" name="Picture 1"/>
          <p:cNvPicPr>
            <a:picLocks noGrp="1" noChangeAspect="1"/>
          </p:cNvPicPr>
          <p:nvPr/>
        </p:nvPicPr>
        <p:blipFill>
          <a:blip r:embed="rId2"/>
          <a:stretch>
            <a:fillRect/>
          </a:stretch>
        </p:blipFill>
        <p:spPr bwMode="auto">
          <a:xfrm>
            <a:off x="3568700" y="1295400"/>
            <a:ext cx="5105400" cy="21971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증거기반연구 6차 세미나</dc:title>
  <dc:creator>주상원</dc:creator>
  <cp:keywords/>
  <dcterms:created xsi:type="dcterms:W3CDTF">2023-01-30T03:55:11Z</dcterms:created>
  <dcterms:modified xsi:type="dcterms:W3CDTF">2023-01-30T03:55:11Z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y-affiliation">
    <vt:lpwstr/>
  </property>
  <property fmtid="{D5CDD505-2E9C-101B-9397-08002B2CF9AE}" pid="6" name="by-author">
    <vt:lpwstr/>
  </property>
  <property fmtid="{D5CDD505-2E9C-101B-9397-08002B2CF9AE}" pid="7" name="date">
    <vt:lpwstr>30 Jan 2023</vt:lpwstr>
  </property>
  <property fmtid="{D5CDD505-2E9C-101B-9397-08002B2CF9AE}" pid="8" name="date-format">
    <vt:lpwstr>DD MMM YYYY</vt:lpwstr>
  </property>
  <property fmtid="{D5CDD505-2E9C-101B-9397-08002B2CF9AE}" pid="9" name="editor_options">
    <vt:lpwstr/>
  </property>
  <property fmtid="{D5CDD505-2E9C-101B-9397-08002B2CF9AE}" pid="10" name="header-includes">
    <vt:lpwstr/>
  </property>
  <property fmtid="{D5CDD505-2E9C-101B-9397-08002B2CF9AE}" pid="11" name="include-after">
    <vt:lpwstr/>
  </property>
  <property fmtid="{D5CDD505-2E9C-101B-9397-08002B2CF9AE}" pid="12" name="include-before">
    <vt:lpwstr/>
  </property>
  <property fmtid="{D5CDD505-2E9C-101B-9397-08002B2CF9AE}" pid="13" name="institute">
    <vt:lpwstr>서울대학교 행정대학원 석사과정</vt:lpwstr>
  </property>
  <property fmtid="{D5CDD505-2E9C-101B-9397-08002B2CF9AE}" pid="14" name="institutes">
    <vt:lpwstr/>
  </property>
  <property fmtid="{D5CDD505-2E9C-101B-9397-08002B2CF9AE}" pid="15" name="labels">
    <vt:lpwstr/>
  </property>
  <property fmtid="{D5CDD505-2E9C-101B-9397-08002B2CF9AE}" pid="16" name="subtitle">
    <vt:lpwstr>Week 3: HLM (위계적 선형 모형)</vt:lpwstr>
  </property>
  <property fmtid="{D5CDD505-2E9C-101B-9397-08002B2CF9AE}" pid="17" name="toc-title">
    <vt:lpwstr>Table of contents</vt:lpwstr>
  </property>
</Properties>
</file>